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79" r:id="rId15"/>
    <p:sldId id="269" r:id="rId16"/>
    <p:sldId id="275" r:id="rId17"/>
    <p:sldId id="270" r:id="rId18"/>
    <p:sldId id="273" r:id="rId19"/>
    <p:sldId id="276" r:id="rId20"/>
    <p:sldId id="271" r:id="rId21"/>
    <p:sldId id="280" r:id="rId22"/>
    <p:sldId id="272" r:id="rId23"/>
    <p:sldId id="278" r:id="rId24"/>
    <p:sldId id="277" r:id="rId25"/>
    <p:sldId id="274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F2EFE6"/>
    <a:srgbClr val="DEDEDE"/>
    <a:srgbClr val="CCC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FA32-DDCD-4175-9132-CE16B8D6E0A8}" type="datetimeFigureOut">
              <a:rPr lang="hu-HU" smtClean="0"/>
              <a:t>2020.05.31.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401D-AD0C-498E-AA1F-4AD639B067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263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FA32-DDCD-4175-9132-CE16B8D6E0A8}" type="datetimeFigureOut">
              <a:rPr lang="hu-HU" smtClean="0"/>
              <a:t>2020.05.31.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401D-AD0C-498E-AA1F-4AD639B067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904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FA32-DDCD-4175-9132-CE16B8D6E0A8}" type="datetimeFigureOut">
              <a:rPr lang="hu-HU" smtClean="0"/>
              <a:t>2020.05.31.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401D-AD0C-498E-AA1F-4AD639B067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385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FA32-DDCD-4175-9132-CE16B8D6E0A8}" type="datetimeFigureOut">
              <a:rPr lang="hu-HU" smtClean="0"/>
              <a:t>2020.05.31.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401D-AD0C-498E-AA1F-4AD639B067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273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FA32-DDCD-4175-9132-CE16B8D6E0A8}" type="datetimeFigureOut">
              <a:rPr lang="hu-HU" smtClean="0"/>
              <a:t>2020.05.31.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401D-AD0C-498E-AA1F-4AD639B067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37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FA32-DDCD-4175-9132-CE16B8D6E0A8}" type="datetimeFigureOut">
              <a:rPr lang="hu-HU" smtClean="0"/>
              <a:t>2020.05.31.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401D-AD0C-498E-AA1F-4AD639B067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27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FA32-DDCD-4175-9132-CE16B8D6E0A8}" type="datetimeFigureOut">
              <a:rPr lang="hu-HU" smtClean="0"/>
              <a:t>2020.05.31.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401D-AD0C-498E-AA1F-4AD639B067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76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FA32-DDCD-4175-9132-CE16B8D6E0A8}" type="datetimeFigureOut">
              <a:rPr lang="hu-HU" smtClean="0"/>
              <a:t>2020.05.31.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401D-AD0C-498E-AA1F-4AD639B067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956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FA32-DDCD-4175-9132-CE16B8D6E0A8}" type="datetimeFigureOut">
              <a:rPr lang="hu-HU" smtClean="0"/>
              <a:t>2020.05.31.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401D-AD0C-498E-AA1F-4AD639B067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18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FA32-DDCD-4175-9132-CE16B8D6E0A8}" type="datetimeFigureOut">
              <a:rPr lang="hu-HU" smtClean="0"/>
              <a:t>2020.05.31.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401D-AD0C-498E-AA1F-4AD639B067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89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FA32-DDCD-4175-9132-CE16B8D6E0A8}" type="datetimeFigureOut">
              <a:rPr lang="hu-HU" smtClean="0"/>
              <a:t>2020.05.31.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401D-AD0C-498E-AA1F-4AD639B067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205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FA32-DDCD-4175-9132-CE16B8D6E0A8}" type="datetimeFigureOut">
              <a:rPr lang="hu-HU" smtClean="0"/>
              <a:t>2020.05.31.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5401D-AD0C-498E-AA1F-4AD639B067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0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2.pn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151048"/>
            <a:ext cx="9144000" cy="559606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056890" y="-89901"/>
            <a:ext cx="5030224" cy="1938992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hu-HU" sz="1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Trianon</a:t>
            </a:r>
            <a:endParaRPr lang="hu-HU" sz="1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" y="0"/>
            <a:ext cx="1093030" cy="153323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106" y="5375564"/>
            <a:ext cx="1139896" cy="14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545"/>
            <a:ext cx="9118042" cy="544945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30852" y="258618"/>
            <a:ext cx="7456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/>
              <a:t>Sikertelen területvédelem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909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gyarországi Tanácsköztársaság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03" y="363536"/>
            <a:ext cx="8083261" cy="627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59075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282312" y="371917"/>
            <a:ext cx="3471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Jött Horthy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7464" cy="685800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823459" y="138545"/>
            <a:ext cx="563224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6000" b="1" dirty="0" smtClean="0"/>
              <a:t>és jött TRIANON!</a:t>
            </a:r>
            <a:endParaRPr lang="hu-HU" sz="6000" b="1" dirty="0"/>
          </a:p>
        </p:txBody>
      </p:sp>
    </p:spTree>
    <p:extLst>
      <p:ext uri="{BB962C8B-B14F-4D97-AF65-F5344CB8AC3E}">
        <p14:creationId xmlns:p14="http://schemas.microsoft.com/office/powerpoint/2010/main" val="39596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902691" y="1052945"/>
            <a:ext cx="5176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Akik eldöntötték a világ sorsát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53399"/>
            <a:ext cx="9144001" cy="693268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13106" y="775855"/>
            <a:ext cx="5849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/>
              <a:t>Területi- és lakosságveszteség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0789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4" y="72737"/>
            <a:ext cx="8899238" cy="66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" y="0"/>
            <a:ext cx="9136158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05397" y="0"/>
            <a:ext cx="8741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Elcsatolt hegyvidékek, bányák, erdőségek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7392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28254" y="2336798"/>
            <a:ext cx="69965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i="1" dirty="0" smtClean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Megcsonkított hadsereg</a:t>
            </a:r>
          </a:p>
          <a:p>
            <a:endParaRPr lang="hu-HU" sz="4000" dirty="0" smtClean="0"/>
          </a:p>
          <a:p>
            <a:r>
              <a:rPr lang="hu-HU" sz="4000" dirty="0" smtClean="0"/>
              <a:t>- Nem tarthattunk páncélosokat, légierőt, flottát.</a:t>
            </a:r>
          </a:p>
          <a:p>
            <a:r>
              <a:rPr lang="hu-HU" sz="4000" dirty="0" smtClean="0"/>
              <a:t>- 35 ezer fő lehetett a hadsereg létszáma.</a:t>
            </a:r>
          </a:p>
          <a:p>
            <a:r>
              <a:rPr lang="hu-HU" sz="4000" dirty="0" smtClean="0"/>
              <a:t>Tiltva volt a hadkötelezettség.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5551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46"/>
            <a:ext cx="4636656" cy="563929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438" y="-43624"/>
            <a:ext cx="4673600" cy="563929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3" y="5414521"/>
            <a:ext cx="4556170" cy="144348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527" y="5414520"/>
            <a:ext cx="4622550" cy="144347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1732" y="3048000"/>
            <a:ext cx="8752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vesztes államok jóvátételt fizettek a győzteseknek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6407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97163"/>
            <a:ext cx="91531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</a:rPr>
              <a:t>1914-1918</a:t>
            </a:r>
            <a:r>
              <a:rPr lang="hu-HU" sz="4400" dirty="0" smtClean="0">
                <a:solidFill>
                  <a:schemeClr val="bg1"/>
                </a:solidFill>
              </a:rPr>
              <a:t> – egy elvesztett világháború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63832"/>
            <a:ext cx="9146137" cy="458758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76211" y="397163"/>
            <a:ext cx="5593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A vesztesek megalázása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1676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" y="1279236"/>
            <a:ext cx="9138015" cy="557876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394747" y="233371"/>
            <a:ext cx="4360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1920. </a:t>
            </a:r>
            <a:r>
              <a:rPr lang="hu-H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</a:t>
            </a:r>
            <a:r>
              <a:rPr lang="hu-H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únius 4.</a:t>
            </a:r>
            <a:endParaRPr lang="hu-H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6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788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03200" y="378691"/>
            <a:ext cx="8728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Szóltak a harangok, a mozdonykürtök…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Magyarországon megállt az élet…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67607" y="2293081"/>
            <a:ext cx="76065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1920. </a:t>
            </a:r>
            <a:r>
              <a:rPr lang="hu-HU" sz="9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j</a:t>
            </a:r>
            <a:r>
              <a:rPr lang="hu-HU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únius 4.</a:t>
            </a:r>
            <a:endParaRPr lang="hu-HU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00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340"/>
            <a:ext cx="9144000" cy="60007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69818" y="120072"/>
            <a:ext cx="6925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„Visszatért területek” 1938-1941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5449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64205" cy="6858001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48879" y="325736"/>
            <a:ext cx="89153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Aztán jött egy újabb világégés,</a:t>
            </a:r>
          </a:p>
          <a:p>
            <a:pPr algn="ctr"/>
            <a:r>
              <a:rPr lang="hu-H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hu-H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gy újabb vesztes háború…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39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8" y="1643061"/>
            <a:ext cx="8747414" cy="488883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961790" y="0"/>
            <a:ext cx="3498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i="1" dirty="0">
                <a:latin typeface="Algerian" panose="04020705040A02060702" pitchFamily="82" charset="0"/>
              </a:rPr>
              <a:t>j</a:t>
            </a:r>
            <a:r>
              <a:rPr lang="hu-HU" sz="6000" i="1" dirty="0" smtClean="0">
                <a:latin typeface="Algerian" panose="04020705040A02060702" pitchFamily="82" charset="0"/>
              </a:rPr>
              <a:t>únius 4.</a:t>
            </a:r>
            <a:endParaRPr lang="hu-HU" sz="6000" i="1" dirty="0">
              <a:latin typeface="Algerian" panose="04020705040A020607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134809" y="72148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400" dirty="0" smtClean="0">
                <a:solidFill>
                  <a:srgbClr val="960000"/>
                </a:solidFill>
                <a:latin typeface="Berlin Sans FB Demi" panose="020E0802020502020306" pitchFamily="34" charset="0"/>
              </a:rPr>
              <a:t>A</a:t>
            </a:r>
            <a:endParaRPr lang="hu-HU" sz="6400" dirty="0">
              <a:solidFill>
                <a:srgbClr val="96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9622" cy="685800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75" y="5052291"/>
            <a:ext cx="3027025" cy="180570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02327" y="157019"/>
            <a:ext cx="6970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Volt egyszer egy középbirodalom</a:t>
            </a:r>
            <a:endParaRPr lang="hu-HU" sz="4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864982" y="2573877"/>
            <a:ext cx="6407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</a:rPr>
              <a:t>Osztrák-Magyar Monarchia</a:t>
            </a:r>
            <a:endParaRPr lang="hu-H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77" y="1143000"/>
            <a:ext cx="5372100" cy="5715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77231" y="157018"/>
            <a:ext cx="5952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Az őszirózsás forradalom 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551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82" y="-24629"/>
            <a:ext cx="5161972" cy="68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31837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523345" y="267855"/>
            <a:ext cx="35282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A polgári kormány </a:t>
            </a:r>
          </a:p>
          <a:p>
            <a:r>
              <a:rPr lang="hu-HU" sz="3600" dirty="0" smtClean="0"/>
              <a:t>nem volt képes </a:t>
            </a:r>
          </a:p>
          <a:p>
            <a:r>
              <a:rPr lang="hu-HU" sz="3600" dirty="0" smtClean="0"/>
              <a:t>megoldani sem </a:t>
            </a:r>
          </a:p>
          <a:p>
            <a:r>
              <a:rPr lang="hu-HU" sz="3600" dirty="0" smtClean="0"/>
              <a:t>a </a:t>
            </a:r>
            <a:r>
              <a:rPr lang="hu-HU" sz="3600" dirty="0" err="1" smtClean="0"/>
              <a:t>kül-</a:t>
            </a:r>
            <a:r>
              <a:rPr lang="hu-HU" sz="3600" dirty="0" smtClean="0"/>
              <a:t> sem a </a:t>
            </a:r>
          </a:p>
          <a:p>
            <a:r>
              <a:rPr lang="hu-HU" sz="3600" dirty="0"/>
              <a:t>b</a:t>
            </a:r>
            <a:r>
              <a:rPr lang="hu-HU" sz="3600" dirty="0" smtClean="0"/>
              <a:t>elpolitikai</a:t>
            </a:r>
          </a:p>
          <a:p>
            <a:r>
              <a:rPr lang="hu-HU" sz="3600" dirty="0"/>
              <a:t>p</a:t>
            </a:r>
            <a:r>
              <a:rPr lang="hu-HU" sz="3600" dirty="0" smtClean="0"/>
              <a:t>roblémákat.</a:t>
            </a:r>
          </a:p>
          <a:p>
            <a:r>
              <a:rPr lang="hu-HU" sz="3600" dirty="0" smtClean="0">
                <a:solidFill>
                  <a:srgbClr val="FF0000"/>
                </a:solidFill>
              </a:rPr>
              <a:t>Az antant újabb és újabb területi követelésekkel állt elő.</a:t>
            </a:r>
            <a:endParaRPr lang="hu-H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615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418"/>
            <a:ext cx="9103745" cy="545869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68218" y="0"/>
            <a:ext cx="7637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FF0000"/>
                </a:solidFill>
              </a:rPr>
              <a:t>Egy újabb zsákutca – a proletárdiktatúra</a:t>
            </a:r>
            <a:endParaRPr lang="hu-HU" sz="36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Tanácsköztársaság – Wikipéd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3046" y="452474"/>
            <a:ext cx="1867689" cy="17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549" y="0"/>
            <a:ext cx="4271451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044587" cy="6858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147654" y="5768415"/>
            <a:ext cx="5654946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/>
              <a:t>Diktatúra,</a:t>
            </a:r>
            <a:r>
              <a:rPr lang="hu-HU" sz="5400" dirty="0" smtClean="0">
                <a:solidFill>
                  <a:srgbClr val="FF0000"/>
                </a:solidFill>
              </a:rPr>
              <a:t> </a:t>
            </a:r>
            <a:r>
              <a:rPr lang="hu-HU" sz="5400" dirty="0" err="1" smtClean="0">
                <a:solidFill>
                  <a:srgbClr val="FF0000"/>
                </a:solidFill>
              </a:rPr>
              <a:t>diktatúra</a:t>
            </a:r>
            <a:endParaRPr lang="hu-H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148</Words>
  <Application>Microsoft Office PowerPoint</Application>
  <PresentationFormat>Diavetítés a képernyőre (4:3 oldalarány)</PresentationFormat>
  <Paragraphs>36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2" baseType="lpstr">
      <vt:lpstr>Aharoni</vt:lpstr>
      <vt:lpstr>Algerian</vt:lpstr>
      <vt:lpstr>Arial</vt:lpstr>
      <vt:lpstr>Berlin Sans FB Demi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Miklós</dc:creator>
  <cp:lastModifiedBy>Miklós</cp:lastModifiedBy>
  <cp:revision>28</cp:revision>
  <dcterms:created xsi:type="dcterms:W3CDTF">2020-05-25T14:59:27Z</dcterms:created>
  <dcterms:modified xsi:type="dcterms:W3CDTF">2020-05-31T12:51:53Z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1767417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