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7" r:id="rId2"/>
    <p:sldId id="308" r:id="rId3"/>
    <p:sldId id="318" r:id="rId4"/>
    <p:sldId id="321" r:id="rId5"/>
    <p:sldId id="324" r:id="rId6"/>
    <p:sldId id="294" r:id="rId7"/>
    <p:sldId id="293" r:id="rId8"/>
    <p:sldId id="295" r:id="rId9"/>
    <p:sldId id="332" r:id="rId10"/>
    <p:sldId id="302" r:id="rId11"/>
    <p:sldId id="303" r:id="rId12"/>
    <p:sldId id="296" r:id="rId13"/>
    <p:sldId id="307" r:id="rId14"/>
    <p:sldId id="333" r:id="rId15"/>
    <p:sldId id="297" r:id="rId16"/>
    <p:sldId id="298" r:id="rId17"/>
    <p:sldId id="299" r:id="rId18"/>
    <p:sldId id="304" r:id="rId19"/>
    <p:sldId id="300" r:id="rId20"/>
    <p:sldId id="315" r:id="rId21"/>
    <p:sldId id="301" r:id="rId22"/>
    <p:sldId id="305" r:id="rId23"/>
    <p:sldId id="316" r:id="rId24"/>
    <p:sldId id="314" r:id="rId25"/>
    <p:sldId id="317" r:id="rId26"/>
    <p:sldId id="311" r:id="rId27"/>
    <p:sldId id="309" r:id="rId28"/>
    <p:sldId id="319" r:id="rId29"/>
    <p:sldId id="320" r:id="rId30"/>
    <p:sldId id="306" r:id="rId31"/>
    <p:sldId id="313" r:id="rId32"/>
    <p:sldId id="330" r:id="rId33"/>
    <p:sldId id="331" r:id="rId34"/>
    <p:sldId id="258" r:id="rId35"/>
    <p:sldId id="284" r:id="rId36"/>
    <p:sldId id="259" r:id="rId37"/>
    <p:sldId id="273" r:id="rId38"/>
    <p:sldId id="289" r:id="rId39"/>
    <p:sldId id="279" r:id="rId40"/>
    <p:sldId id="260" r:id="rId41"/>
    <p:sldId id="283" r:id="rId42"/>
    <p:sldId id="261" r:id="rId43"/>
    <p:sldId id="288" r:id="rId44"/>
    <p:sldId id="310" r:id="rId45"/>
    <p:sldId id="275" r:id="rId46"/>
    <p:sldId id="287" r:id="rId47"/>
    <p:sldId id="280" r:id="rId48"/>
    <p:sldId id="262" r:id="rId49"/>
    <p:sldId id="290" r:id="rId50"/>
    <p:sldId id="327" r:id="rId51"/>
    <p:sldId id="263" r:id="rId52"/>
    <p:sldId id="277" r:id="rId53"/>
    <p:sldId id="264" r:id="rId54"/>
    <p:sldId id="268" r:id="rId55"/>
    <p:sldId id="266" r:id="rId56"/>
    <p:sldId id="278" r:id="rId57"/>
    <p:sldId id="267" r:id="rId58"/>
    <p:sldId id="276" r:id="rId59"/>
    <p:sldId id="272" r:id="rId60"/>
    <p:sldId id="285" r:id="rId61"/>
    <p:sldId id="286" r:id="rId62"/>
    <p:sldId id="328" r:id="rId63"/>
    <p:sldId id="329" r:id="rId64"/>
    <p:sldId id="282" r:id="rId65"/>
    <p:sldId id="281" r:id="rId66"/>
    <p:sldId id="322" r:id="rId67"/>
    <p:sldId id="312" r:id="rId68"/>
    <p:sldId id="323" r:id="rId69"/>
    <p:sldId id="325" r:id="rId70"/>
    <p:sldId id="326" r:id="rId71"/>
    <p:sldId id="292" r:id="rId7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7FECF"/>
    <a:srgbClr val="D85939"/>
    <a:srgbClr val="FEFE9A"/>
    <a:srgbClr val="C74E5F"/>
    <a:srgbClr val="CBDDDD"/>
    <a:srgbClr val="F1F3EE"/>
    <a:srgbClr val="F8FAF7"/>
    <a:srgbClr val="010101"/>
    <a:srgbClr val="92A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87C34-8BC4-48E3-A742-326497E73DBA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B0BEC-7782-4FEB-93EB-81D4DE3FC1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973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B0BEC-7782-4FEB-93EB-81D4DE3FC159}" type="slidenum">
              <a:rPr lang="hu-HU" smtClean="0"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887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21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74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085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330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59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832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711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465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57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672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28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0F623-B06F-4A73-8E05-88559029BD4C}" type="datetimeFigureOut">
              <a:rPr lang="hu-HU" smtClean="0"/>
              <a:t>2022. 01. 28.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5B6FB-AFEF-4142-AFD3-387C93981C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192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aldozatvedelem.lap.hu/" TargetMode="External"/><Relationship Id="rId2" Type="http://schemas.openxmlformats.org/officeDocument/2006/relationships/hyperlink" Target="http://gyerek.lap.h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nternetbiztonsag.lap.hu/" TargetMode="External"/><Relationship Id="rId4" Type="http://schemas.openxmlformats.org/officeDocument/2006/relationships/hyperlink" Target="http://internet.lap.h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628650" y="1496290"/>
            <a:ext cx="7886700" cy="2934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4400" dirty="0">
              <a:solidFill>
                <a:srgbClr val="FFFF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328931" y="443796"/>
            <a:ext cx="607050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Az internet veszélyei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279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Mennyire szippantotta be gyermekét a digitális világ?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11" y="1586753"/>
            <a:ext cx="3349271" cy="34981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366" y="1586753"/>
            <a:ext cx="3839634" cy="34981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158" y="4410635"/>
            <a:ext cx="1844892" cy="24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r>
              <a:rPr lang="hu-HU" sz="3600" dirty="0" smtClean="0"/>
              <a:t>Segít-e Önnek gyermeke az otthoni teendőkben?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0942"/>
            <a:ext cx="9144000" cy="58270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268" y="1030942"/>
            <a:ext cx="5768050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2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41008"/>
            <a:ext cx="8309162" cy="1325563"/>
          </a:xfrm>
        </p:spPr>
        <p:txBody>
          <a:bodyPr>
            <a:normAutofit/>
          </a:bodyPr>
          <a:lstStyle/>
          <a:p>
            <a:r>
              <a:rPr lang="hu-HU" sz="3200" dirty="0" smtClean="0"/>
              <a:t>Tudja Ön, hogy milyen gyermeke önértékelése?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255087"/>
            <a:ext cx="4211048" cy="554016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210" y="1255087"/>
            <a:ext cx="3677497" cy="363209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34" y="4887182"/>
            <a:ext cx="3372130" cy="17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2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7262" y="96184"/>
            <a:ext cx="7886700" cy="1325563"/>
          </a:xfrm>
        </p:spPr>
        <p:txBody>
          <a:bodyPr>
            <a:normAutofit/>
          </a:bodyPr>
          <a:lstStyle/>
          <a:p>
            <a:r>
              <a:rPr lang="hu-HU" sz="3600" dirty="0" smtClean="0"/>
              <a:t>Tudja Ön, hogy milyen hatással van a közösségi média gyermeke értékrendjére?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08729"/>
            <a:ext cx="4249270" cy="424927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035" y="2614114"/>
            <a:ext cx="4580965" cy="424071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062" y="1250546"/>
            <a:ext cx="1358183" cy="13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110"/>
            <a:ext cx="9144000" cy="502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55607"/>
          </a:xfrm>
        </p:spPr>
        <p:txBody>
          <a:bodyPr>
            <a:normAutofit/>
          </a:bodyPr>
          <a:lstStyle/>
          <a:p>
            <a:r>
              <a:rPr lang="hu-HU" sz="3200" dirty="0" smtClean="0"/>
              <a:t>Kivel beszéli meg gyermeke a problémáit?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341" y="1078847"/>
            <a:ext cx="3926164" cy="26337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41" y="4095555"/>
            <a:ext cx="3829050" cy="22479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8848"/>
            <a:ext cx="4692561" cy="26337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93" y="3865650"/>
            <a:ext cx="3608574" cy="270771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933" y="917866"/>
            <a:ext cx="5940134" cy="594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80682"/>
            <a:ext cx="7886700" cy="986119"/>
          </a:xfrm>
        </p:spPr>
        <p:txBody>
          <a:bodyPr>
            <a:normAutofit/>
          </a:bodyPr>
          <a:lstStyle/>
          <a:p>
            <a:r>
              <a:rPr lang="hu-HU" sz="3200" dirty="0" smtClean="0"/>
              <a:t>Ismeri-e gyermeke az Ön problémáit? </a:t>
            </a:r>
            <a:br>
              <a:rPr lang="hu-HU" sz="3200" dirty="0" smtClean="0"/>
            </a:br>
            <a:r>
              <a:rPr lang="hu-HU" sz="3200" dirty="0" smtClean="0"/>
              <a:t>Ön kivel beszéli meg azokat?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4705"/>
            <a:ext cx="4542389" cy="549928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542" y="1344705"/>
            <a:ext cx="3846021" cy="549928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153" y="1038100"/>
            <a:ext cx="4926946" cy="580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6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4862" y="0"/>
            <a:ext cx="7886700" cy="1325563"/>
          </a:xfrm>
        </p:spPr>
        <p:txBody>
          <a:bodyPr>
            <a:normAutofit/>
          </a:bodyPr>
          <a:lstStyle/>
          <a:p>
            <a:r>
              <a:rPr lang="hu-HU" dirty="0" smtClean="0"/>
              <a:t>Tudja, hogy a közösségi média használata életkorhoz kötött?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4376"/>
            <a:ext cx="5258839" cy="568362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839" y="3861001"/>
            <a:ext cx="3885161" cy="29086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839" y="1325564"/>
            <a:ext cx="3729317" cy="25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Tudja-e késleltetni gyermeke az őt ért hatások megosztását?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003" y="1690689"/>
            <a:ext cx="5010150" cy="510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 segít eligazodni gyermekének a közösségi média világában?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707112"/>
            <a:ext cx="3375292" cy="366274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19" y="1707112"/>
            <a:ext cx="4233931" cy="352827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10720" y="0"/>
            <a:ext cx="7886700" cy="1325563"/>
          </a:xfrm>
        </p:spPr>
        <p:txBody>
          <a:bodyPr/>
          <a:lstStyle/>
          <a:p>
            <a:r>
              <a:rPr lang="hu-HU" dirty="0" smtClean="0"/>
              <a:t>Bajban a szülő – nehéz a kontroll!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4430"/>
            <a:ext cx="5443120" cy="543357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120" y="1424429"/>
            <a:ext cx="3700880" cy="54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Tudja-e kik gyermeke virtuális barátai?</a:t>
            </a:r>
            <a:endParaRPr lang="hu-HU" sz="3600" dirty="0"/>
          </a:p>
        </p:txBody>
      </p:sp>
      <p:pic>
        <p:nvPicPr>
          <p:cNvPr id="3" name="Picture 2" descr="D:\Dokumentumok\Gyüjtések\Az internet veszélyei\284382_1254405223_320x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120" y="1690689"/>
            <a:ext cx="3973232" cy="2979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90689"/>
            <a:ext cx="3947432" cy="29799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505" y="4559636"/>
            <a:ext cx="2298364" cy="229836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341" y="4740089"/>
            <a:ext cx="3388659" cy="21179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83" y="4840381"/>
            <a:ext cx="23050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721" y="158938"/>
            <a:ext cx="8695831" cy="1325563"/>
          </a:xfrm>
        </p:spPr>
        <p:txBody>
          <a:bodyPr>
            <a:normAutofit/>
          </a:bodyPr>
          <a:lstStyle/>
          <a:p>
            <a:r>
              <a:rPr lang="hu-HU" sz="3600" dirty="0" smtClean="0"/>
              <a:t>Vannak gyermekének valódi barátai és valódi kapcsolatai?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6705"/>
            <a:ext cx="5248835" cy="39295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806" y="2671480"/>
            <a:ext cx="3436688" cy="25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5544" y="69291"/>
            <a:ext cx="7886700" cy="1325563"/>
          </a:xfrm>
        </p:spPr>
        <p:txBody>
          <a:bodyPr>
            <a:normAutofit/>
          </a:bodyPr>
          <a:lstStyle/>
          <a:p>
            <a:r>
              <a:rPr lang="hu-HU" sz="3600" dirty="0" smtClean="0"/>
              <a:t>Látta gyermeke profilképét, megosztott fotóit, az önmagáról sugárzott képet?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4389"/>
            <a:ext cx="2141444" cy="535361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445" y="1537896"/>
            <a:ext cx="7002556" cy="53201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206" y="1504389"/>
            <a:ext cx="4915554" cy="53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7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443318"/>
            <a:ext cx="8282268" cy="1147482"/>
          </a:xfrm>
        </p:spPr>
        <p:txBody>
          <a:bodyPr>
            <a:normAutofit/>
          </a:bodyPr>
          <a:lstStyle/>
          <a:p>
            <a:pPr algn="r"/>
            <a:r>
              <a:rPr lang="hu-HU" sz="3600" dirty="0" smtClean="0"/>
              <a:t>Tudja, hogy milyen adatokat oszt meg gyermeke másokkal? Mit tölt le és honnan?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619851"/>
            <a:ext cx="1871634" cy="24569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272" y="4176110"/>
            <a:ext cx="2377646" cy="23715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778" y="3247458"/>
            <a:ext cx="1774090" cy="188382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955522" cy="19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0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719" y="365126"/>
            <a:ext cx="8973670" cy="1325563"/>
          </a:xfrm>
        </p:spPr>
        <p:txBody>
          <a:bodyPr>
            <a:noAutofit/>
          </a:bodyPr>
          <a:lstStyle/>
          <a:p>
            <a:pPr algn="ctr"/>
            <a:r>
              <a:rPr lang="hu-HU" sz="2800" b="1" dirty="0" smtClean="0"/>
              <a:t>Gyermeke ismeri </a:t>
            </a:r>
            <a:r>
              <a:rPr lang="hu-HU" sz="2800" b="1" dirty="0"/>
              <a:t>és </a:t>
            </a:r>
            <a:r>
              <a:rPr lang="hu-HU" sz="2800" b="1" dirty="0" smtClean="0"/>
              <a:t>betartja </a:t>
            </a:r>
            <a:r>
              <a:rPr lang="hu-HU" sz="2800" b="1" dirty="0"/>
              <a:t>a biztonsági előírásokat?</a:t>
            </a:r>
            <a:r>
              <a:rPr lang="hu-HU" sz="3200" dirty="0"/>
              <a:t>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28098"/>
            <a:ext cx="1767993" cy="17618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560" y="2269785"/>
            <a:ext cx="2164268" cy="21642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572" y="4289685"/>
            <a:ext cx="1658256" cy="242032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21" y="4476715"/>
            <a:ext cx="1629140" cy="204626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011" y="4434053"/>
            <a:ext cx="2708429" cy="206331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011" y="2484917"/>
            <a:ext cx="2312004" cy="173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19515" cy="1325563"/>
          </a:xfrm>
        </p:spPr>
        <p:txBody>
          <a:bodyPr>
            <a:noAutofit/>
          </a:bodyPr>
          <a:lstStyle/>
          <a:p>
            <a:r>
              <a:rPr lang="hu-HU" sz="3200" dirty="0" smtClean="0"/>
              <a:t>Tudja Ön, hogy évek múlva is visszaköszönhetnek a most feltöltött fotók, írások?</a:t>
            </a:r>
            <a:endParaRPr lang="hu-HU" sz="3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8523"/>
            <a:ext cx="4878419" cy="365881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635" y="1759222"/>
            <a:ext cx="4733365" cy="509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Ismeri Ön gyermeke vásárlási szokásait? Ellenőrzi azokat?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603926"/>
            <a:ext cx="2697256" cy="404101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377" y="1690689"/>
            <a:ext cx="3859165" cy="38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Meg tudja-e különböztetni gyermeke az átveréseket a valós információktól?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Akciók, árleszállítások, „csak neked, csak most”</a:t>
            </a:r>
          </a:p>
          <a:p>
            <a:r>
              <a:rPr lang="hu-HU" dirty="0" err="1" smtClean="0"/>
              <a:t>Netrandi</a:t>
            </a:r>
            <a:r>
              <a:rPr lang="hu-HU" dirty="0" smtClean="0"/>
              <a:t> fényképpel, udvarlással</a:t>
            </a:r>
          </a:p>
          <a:p>
            <a:r>
              <a:rPr lang="hu-HU" dirty="0" smtClean="0"/>
              <a:t>Álláscsalás – mesés munka, mesés kereset</a:t>
            </a:r>
          </a:p>
          <a:p>
            <a:r>
              <a:rPr lang="hu-HU" dirty="0" smtClean="0"/>
              <a:t>Felszólítás – banki, honlapra vonatkozó, előfizetés</a:t>
            </a:r>
          </a:p>
          <a:p>
            <a:r>
              <a:rPr lang="hu-HU" dirty="0" smtClean="0"/>
              <a:t>Ajándék – „ingyen, ha most…”</a:t>
            </a:r>
          </a:p>
          <a:p>
            <a:r>
              <a:rPr lang="hu-HU" dirty="0" smtClean="0"/>
              <a:t>Zsarolás – „ha nem fizetsz, akkor…”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83149"/>
            <a:ext cx="1905000" cy="14287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73" y="4883149"/>
            <a:ext cx="1257589" cy="14783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258" y="4883149"/>
            <a:ext cx="2028092" cy="147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942850"/>
          </a:xfrm>
        </p:spPr>
        <p:txBody>
          <a:bodyPr>
            <a:normAutofit/>
          </a:bodyPr>
          <a:lstStyle/>
          <a:p>
            <a:r>
              <a:rPr lang="hu-HU" dirty="0" smtClean="0"/>
              <a:t>Hogyan viszonyul gyermeke az internetes kihívásokhoz?</a:t>
            </a:r>
            <a:br>
              <a:rPr lang="hu-HU" dirty="0" smtClean="0"/>
            </a:br>
            <a:r>
              <a:rPr lang="hu-HU" dirty="0" smtClean="0"/>
              <a:t>Mered, nem mered?</a:t>
            </a:r>
            <a:br>
              <a:rPr lang="hu-HU" dirty="0" smtClean="0"/>
            </a:br>
            <a:r>
              <a:rPr lang="hu-HU" dirty="0" smtClean="0"/>
              <a:t>Lejáratás, kiközösítés, beavatás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3963721" cy="3429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9144000" cy="6844311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43"/>
            <a:ext cx="2700497" cy="270049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966" y="5020235"/>
            <a:ext cx="2581033" cy="18309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946" y="-1"/>
            <a:ext cx="2560053" cy="50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Tudja, hogy mire használja gyermeke a közösségi médiát?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7045"/>
            <a:ext cx="9144000" cy="512095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22141" y="4186518"/>
            <a:ext cx="251012" cy="259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58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smtClean="0"/>
              <a:t>Ön mennyire került a hálózat csapdájába?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46" y="1454524"/>
            <a:ext cx="7436971" cy="49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4515" y="407440"/>
            <a:ext cx="878740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Szabályok, </a:t>
            </a:r>
          </a:p>
          <a:p>
            <a:pPr algn="ctr"/>
            <a:r>
              <a:rPr lang="hu-H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nem csak gyermekeknek</a:t>
            </a:r>
            <a:endParaRPr lang="hu-H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10" y="2531098"/>
            <a:ext cx="6733615" cy="40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805" y="4364181"/>
            <a:ext cx="3066195" cy="217516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1. </a:t>
            </a:r>
            <a:r>
              <a:rPr lang="hu-HU" b="1" dirty="0" smtClean="0"/>
              <a:t>szabály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600" dirty="0"/>
              <a:t>Soha ne add meg személyes adataidat ismeretlen embernek! (pl. lakcím, mobilszám, </a:t>
            </a:r>
            <a:r>
              <a:rPr lang="hu-HU" sz="3600" dirty="0" err="1"/>
              <a:t>bankkártyaszám</a:t>
            </a:r>
            <a:r>
              <a:rPr lang="hu-HU" sz="3600" dirty="0"/>
              <a:t>, jelszó)</a:t>
            </a:r>
            <a:br>
              <a:rPr lang="hu-HU" sz="3600" dirty="0"/>
            </a:b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>
                <a:solidFill>
                  <a:srgbClr val="FF0000"/>
                </a:solidFill>
              </a:rPr>
              <a:t>Legyen benned egy egészséges BIZALMATLANSÁG!</a:t>
            </a:r>
            <a:endParaRPr lang="hu-H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8" y="872836"/>
            <a:ext cx="8624453" cy="43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</a:t>
            </a:r>
            <a:r>
              <a:rPr lang="hu-HU" dirty="0" smtClean="0"/>
              <a:t>szabály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200" dirty="0" err="1"/>
              <a:t>Facebookon</a:t>
            </a:r>
            <a:r>
              <a:rPr lang="hu-HU" sz="3200" dirty="0"/>
              <a:t>, </a:t>
            </a:r>
            <a:r>
              <a:rPr lang="hu-HU" sz="3200" dirty="0" err="1" smtClean="0"/>
              <a:t>Instagramon</a:t>
            </a:r>
            <a:r>
              <a:rPr lang="hu-HU" sz="3200" dirty="0" smtClean="0"/>
              <a:t>, </a:t>
            </a:r>
            <a:r>
              <a:rPr lang="hu-HU" sz="3200" dirty="0" err="1" smtClean="0"/>
              <a:t>MSNen</a:t>
            </a:r>
            <a:r>
              <a:rPr lang="hu-HU" sz="3200" dirty="0"/>
              <a:t>, </a:t>
            </a:r>
            <a:r>
              <a:rPr lang="hu-HU" sz="3200" dirty="0" err="1"/>
              <a:t>Skypeon</a:t>
            </a:r>
            <a:r>
              <a:rPr lang="hu-HU" sz="3200" dirty="0"/>
              <a:t> és más közösségi oldalakon ne vegyél fel olyan embereket akiket nem ismersz személyesen!</a:t>
            </a:r>
            <a:br>
              <a:rPr lang="hu-HU" sz="3200" dirty="0"/>
            </a:br>
            <a:endParaRPr lang="hu-HU" sz="3200" dirty="0" smtClean="0"/>
          </a:p>
          <a:p>
            <a:pPr marL="0" indent="0" algn="just">
              <a:buNone/>
            </a:pPr>
            <a:r>
              <a:rPr lang="hu-HU" sz="3200" dirty="0" smtClean="0">
                <a:solidFill>
                  <a:srgbClr val="FF0000"/>
                </a:solidFill>
              </a:rPr>
              <a:t>Az ember értékét nem a bejelölt ismerősök száma jelzi!</a:t>
            </a:r>
            <a:endParaRPr lang="hu-H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852608" y="2967335"/>
            <a:ext cx="5438797" cy="175432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5400" b="1" cap="none" spc="0" dirty="0" smtClean="0">
                <a:ln/>
                <a:solidFill>
                  <a:schemeClr val="accent4"/>
                </a:solidFill>
                <a:effectLst/>
              </a:rPr>
              <a:t>Ugye feltűnt </a:t>
            </a:r>
          </a:p>
          <a:p>
            <a:pPr algn="ctr"/>
            <a:r>
              <a:rPr lang="hu-HU" sz="5400" b="1" cap="none" spc="0" dirty="0" smtClean="0">
                <a:ln/>
                <a:solidFill>
                  <a:schemeClr val="accent4"/>
                </a:solidFill>
                <a:effectLst/>
              </a:rPr>
              <a:t>a helyesírási hiba?</a:t>
            </a:r>
            <a:endParaRPr lang="hu-H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310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9" y="1059873"/>
            <a:ext cx="7977910" cy="47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2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</a:t>
            </a:r>
            <a:r>
              <a:rPr lang="hu-HU" dirty="0" smtClean="0"/>
              <a:t>szabály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200" dirty="0"/>
              <a:t>Ne higgy el mindent az interneten, mert mindenki annak adja ki magát, akinek akarja!</a:t>
            </a:r>
            <a:br>
              <a:rPr lang="hu-HU" sz="3200" dirty="0"/>
            </a:br>
            <a:endParaRPr lang="hu-HU" sz="3200" dirty="0" smtClean="0"/>
          </a:p>
          <a:p>
            <a:pPr marL="0" indent="0" algn="ctr">
              <a:buNone/>
            </a:pPr>
            <a:r>
              <a:rPr lang="hu-HU" sz="3200" dirty="0" smtClean="0"/>
              <a:t>Az internet virtuális tér, nagyfokú benne a képzelet ereje. Sokan tekintik saját játszóterüknek, színházuknak.</a:t>
            </a:r>
          </a:p>
          <a:p>
            <a:pPr marL="0" indent="0">
              <a:buNone/>
            </a:pPr>
            <a:endParaRPr lang="hu-HU" sz="3200" dirty="0"/>
          </a:p>
          <a:p>
            <a:pPr marL="0" indent="0">
              <a:buNone/>
            </a:pPr>
            <a:r>
              <a:rPr lang="hu-HU" sz="3200" dirty="0" smtClean="0">
                <a:solidFill>
                  <a:srgbClr val="FF0000"/>
                </a:solidFill>
              </a:rPr>
              <a:t>Attól, hogy az interneten olvastad, még nem biztos, hogy igaz! </a:t>
            </a:r>
            <a:endParaRPr lang="hu-H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1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0"/>
            <a:ext cx="8015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</a:t>
            </a:r>
            <a:r>
              <a:rPr lang="hu-HU" dirty="0" smtClean="0"/>
              <a:t>szabály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805815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3600" dirty="0"/>
              <a:t>Ne használj társkereső </a:t>
            </a: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/>
              <a:t>oldalakat </a:t>
            </a:r>
            <a:r>
              <a:rPr lang="hu-HU" sz="3600" dirty="0"/>
              <a:t>még viccből sem! </a:t>
            </a: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/>
              <a:t>Az </a:t>
            </a:r>
            <a:r>
              <a:rPr lang="hu-HU" sz="3600" dirty="0"/>
              <a:t>internetet ne használd </a:t>
            </a: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/>
              <a:t>ismerkedésre,</a:t>
            </a:r>
          </a:p>
          <a:p>
            <a:pPr marL="0" indent="0">
              <a:buNone/>
            </a:pPr>
            <a:r>
              <a:rPr lang="hu-HU" sz="3600" dirty="0" smtClean="0"/>
              <a:t> </a:t>
            </a:r>
            <a:r>
              <a:rPr lang="hu-HU" sz="3600" dirty="0"/>
              <a:t>csak a barátaiddal tartsd </a:t>
            </a: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/>
              <a:t>a </a:t>
            </a:r>
            <a:r>
              <a:rPr lang="hu-HU" sz="3600" dirty="0"/>
              <a:t>kapcsolatot!</a:t>
            </a:r>
            <a:br>
              <a:rPr lang="hu-HU" sz="3600" dirty="0"/>
            </a:b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>
                <a:solidFill>
                  <a:srgbClr val="FF0000"/>
                </a:solidFill>
              </a:rPr>
              <a:t>Az igazi emberi kapcsolatok személyesek,</a:t>
            </a:r>
          </a:p>
          <a:p>
            <a:pPr marL="0" indent="0">
              <a:buNone/>
            </a:pPr>
            <a:r>
              <a:rPr lang="hu-HU" sz="3600" dirty="0" smtClean="0">
                <a:solidFill>
                  <a:srgbClr val="FF0000"/>
                </a:solidFill>
              </a:rPr>
              <a:t>s nem gépfüggők!</a:t>
            </a:r>
            <a:endParaRPr lang="hu-HU" sz="3600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60"/>
          <a:stretch/>
        </p:blipFill>
        <p:spPr>
          <a:xfrm>
            <a:off x="5362339" y="526907"/>
            <a:ext cx="3615405" cy="40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1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74" y="114300"/>
            <a:ext cx="618511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76" y="394447"/>
            <a:ext cx="8889907" cy="6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16" y="262587"/>
            <a:ext cx="8443769" cy="633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3218" cy="687054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836" y="-1"/>
            <a:ext cx="3699164" cy="693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908" y="0"/>
            <a:ext cx="5112327" cy="681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hu-HU" dirty="0"/>
              <a:t>5. </a:t>
            </a:r>
            <a:r>
              <a:rPr lang="hu-HU" dirty="0" smtClean="0"/>
              <a:t>szabály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077481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600" dirty="0"/>
              <a:t>Ne rakj fel magadról olyan képeket, amiket később megbánhatsz, mert amit egyszer </a:t>
            </a:r>
            <a:r>
              <a:rPr lang="hu-HU" sz="3600" dirty="0" smtClean="0"/>
              <a:t> </a:t>
            </a:r>
            <a:r>
              <a:rPr lang="hu-HU" sz="3600" dirty="0"/>
              <a:t>felraktál többé már nem tudod letörölni! </a:t>
            </a:r>
            <a:r>
              <a:rPr lang="hu-HU" sz="3600" dirty="0" smtClean="0"/>
              <a:t>(Sok </a:t>
            </a:r>
            <a:r>
              <a:rPr lang="hu-HU" sz="3600" dirty="0"/>
              <a:t>honlap eltárolja őket, biztonsági mentéseket készít, bárki </a:t>
            </a:r>
            <a:r>
              <a:rPr lang="hu-HU" sz="3600" dirty="0" smtClean="0"/>
              <a:t>letöltheti.)</a:t>
            </a:r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r>
              <a:rPr lang="hu-HU" sz="3600" dirty="0" smtClean="0">
                <a:solidFill>
                  <a:srgbClr val="FF0000"/>
                </a:solidFill>
              </a:rPr>
              <a:t>Ne engedj a „pillanat varázsának”! </a:t>
            </a:r>
          </a:p>
          <a:p>
            <a:pPr marL="0" indent="0">
              <a:buNone/>
            </a:pPr>
            <a:r>
              <a:rPr lang="hu-HU" sz="3600" dirty="0" smtClean="0"/>
              <a:t>Holnap már nem biztos, hogy feltöltenéd, a ma még fontosnak tűnő dolgokat!</a:t>
            </a:r>
            <a:r>
              <a:rPr lang="hu-HU" sz="3600" dirty="0"/>
              <a:t/>
            </a:r>
            <a:br>
              <a:rPr lang="hu-HU" sz="3600" dirty="0"/>
            </a:b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0464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4E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63" y="55418"/>
            <a:ext cx="6802582" cy="68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8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2047" y="0"/>
            <a:ext cx="8588187" cy="1325563"/>
          </a:xfrm>
        </p:spPr>
        <p:txBody>
          <a:bodyPr>
            <a:normAutofit/>
          </a:bodyPr>
          <a:lstStyle/>
          <a:p>
            <a:r>
              <a:rPr lang="hu-HU" sz="3200" dirty="0" smtClean="0"/>
              <a:t>Tudja, hogy milyen tartalmakra keres rá gyermeke?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740" y="2862202"/>
            <a:ext cx="2922494" cy="222874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363" y="4888753"/>
            <a:ext cx="2953871" cy="19692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740" y="1255891"/>
            <a:ext cx="2922494" cy="17562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55147"/>
            <a:ext cx="5433093" cy="54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559" y="209830"/>
            <a:ext cx="6060982" cy="64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4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 </a:t>
            </a:r>
            <a:r>
              <a:rPr lang="hu-HU" dirty="0" smtClean="0"/>
              <a:t>szabály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3600" dirty="0"/>
              <a:t>A gépen mindig legyen telepítve vírusellenőrző </a:t>
            </a:r>
            <a:r>
              <a:rPr lang="hu-HU" sz="3600" dirty="0" smtClean="0"/>
              <a:t>program, mert </a:t>
            </a:r>
            <a:r>
              <a:rPr lang="hu-HU" sz="3600" dirty="0"/>
              <a:t>nagyon sok oldal vírust tartalmazhat, ami tönkreteheti a </a:t>
            </a:r>
            <a:r>
              <a:rPr lang="hu-HU" sz="3600" dirty="0" smtClean="0"/>
              <a:t>számítógépet, hozzáférést adhat idegeneknek a személyes adataidhoz!</a:t>
            </a:r>
            <a:r>
              <a:rPr lang="hu-HU" sz="3600" dirty="0"/>
              <a:t/>
            </a:r>
            <a:br>
              <a:rPr lang="hu-HU" sz="3600" dirty="0"/>
            </a:br>
            <a:endParaRPr lang="hu-HU" sz="3600" dirty="0" smtClean="0"/>
          </a:p>
          <a:p>
            <a:pPr marL="0" indent="0" algn="ctr">
              <a:buNone/>
            </a:pPr>
            <a:r>
              <a:rPr lang="hu-HU" sz="4400" dirty="0" smtClean="0">
                <a:solidFill>
                  <a:srgbClr val="FF0000"/>
                </a:solidFill>
              </a:rPr>
              <a:t>Az interneten soha nem vagy biztonságban!</a:t>
            </a:r>
            <a:endParaRPr lang="hu-H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95" y="0"/>
            <a:ext cx="694481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248399" y="4641272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,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83" y="122093"/>
            <a:ext cx="1542455" cy="220547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54598" y="122093"/>
            <a:ext cx="1579613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43453"/>
            <a:ext cx="7886700" cy="1325563"/>
          </a:xfrm>
        </p:spPr>
        <p:txBody>
          <a:bodyPr/>
          <a:lstStyle/>
          <a:p>
            <a:r>
              <a:rPr lang="hu-HU" dirty="0"/>
              <a:t>7. </a:t>
            </a:r>
            <a:r>
              <a:rPr lang="hu-HU" dirty="0" smtClean="0"/>
              <a:t>szabály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077480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200" dirty="0"/>
              <a:t>Vigyázz a számítógépes játékokkal, mert </a:t>
            </a:r>
            <a:r>
              <a:rPr lang="hu-HU" sz="3200" dirty="0" smtClean="0"/>
              <a:t>függőséget, személyiség-torzulást okozhatnak. </a:t>
            </a:r>
            <a:r>
              <a:rPr lang="hu-HU" sz="3200" dirty="0"/>
              <a:t>(pl. </a:t>
            </a:r>
            <a:r>
              <a:rPr lang="hu-HU" sz="3200" dirty="0" smtClean="0"/>
              <a:t>böngészős játékok</a:t>
            </a:r>
            <a:r>
              <a:rPr lang="hu-HU" sz="3200" dirty="0"/>
              <a:t>)</a:t>
            </a:r>
            <a:br>
              <a:rPr lang="hu-HU" sz="3200" dirty="0"/>
            </a:br>
            <a:endParaRPr lang="hu-HU" sz="3200" dirty="0" smtClean="0"/>
          </a:p>
          <a:p>
            <a:pPr marL="0" indent="0">
              <a:buNone/>
            </a:pPr>
            <a:r>
              <a:rPr lang="hu-HU" sz="3200" dirty="0"/>
              <a:t>Különösen veszélyesek az ún. </a:t>
            </a:r>
            <a:r>
              <a:rPr lang="hu-HU" sz="3200" dirty="0" err="1"/>
              <a:t>First</a:t>
            </a:r>
            <a:r>
              <a:rPr lang="hu-HU" sz="3200" dirty="0"/>
              <a:t> </a:t>
            </a:r>
            <a:r>
              <a:rPr lang="hu-HU" sz="3200" dirty="0" err="1"/>
              <a:t>Person</a:t>
            </a:r>
            <a:r>
              <a:rPr lang="hu-HU" sz="3200" dirty="0"/>
              <a:t> </a:t>
            </a:r>
            <a:r>
              <a:rPr lang="hu-HU" sz="3200" dirty="0" err="1"/>
              <a:t>Shooter-ek</a:t>
            </a:r>
            <a:r>
              <a:rPr lang="hu-HU" sz="3200" dirty="0"/>
              <a:t>, amelyekben a játékos emberi, vagy legalábbis emberhez hasonló figura alakjába bújik, és annak a </a:t>
            </a:r>
            <a:r>
              <a:rPr lang="hu-HU" sz="3200" dirty="0" smtClean="0"/>
              <a:t>szempontjából </a:t>
            </a:r>
            <a:r>
              <a:rPr lang="hu-HU" sz="3200" dirty="0"/>
              <a:t>brutális akciókat (pl. lövöldözés) él </a:t>
            </a:r>
            <a:r>
              <a:rPr lang="hu-HU" sz="3200" dirty="0" smtClean="0"/>
              <a:t>át.</a:t>
            </a:r>
          </a:p>
          <a:p>
            <a:pPr marL="0" indent="0">
              <a:buNone/>
            </a:pPr>
            <a:endParaRPr lang="hu-HU" sz="1600" dirty="0"/>
          </a:p>
          <a:p>
            <a:pPr marL="0" indent="0">
              <a:buNone/>
            </a:pPr>
            <a:r>
              <a:rPr lang="hu-HU" sz="3200" dirty="0" smtClean="0">
                <a:solidFill>
                  <a:srgbClr val="FF0000"/>
                </a:solidFill>
              </a:rPr>
              <a:t>Az </a:t>
            </a:r>
            <a:r>
              <a:rPr lang="hu-HU" sz="3200" dirty="0" err="1" smtClean="0">
                <a:solidFill>
                  <a:srgbClr val="FF0000"/>
                </a:solidFill>
              </a:rPr>
              <a:t>ÉLETben</a:t>
            </a:r>
            <a:r>
              <a:rPr lang="hu-HU" sz="3200" dirty="0" smtClean="0">
                <a:solidFill>
                  <a:srgbClr val="FF0000"/>
                </a:solidFill>
              </a:rPr>
              <a:t> csak EGY </a:t>
            </a:r>
            <a:r>
              <a:rPr lang="hu-HU" sz="3200" dirty="0" err="1" smtClean="0">
                <a:solidFill>
                  <a:srgbClr val="FF0000"/>
                </a:solidFill>
              </a:rPr>
              <a:t>ÉLETünk</a:t>
            </a:r>
            <a:r>
              <a:rPr lang="hu-HU" sz="3200" dirty="0" smtClean="0">
                <a:solidFill>
                  <a:srgbClr val="FF0000"/>
                </a:solidFill>
              </a:rPr>
              <a:t> van!</a:t>
            </a:r>
            <a:endParaRPr lang="hu-H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20811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8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8. </a:t>
            </a:r>
            <a:r>
              <a:rPr lang="hu-HU" dirty="0" smtClean="0"/>
              <a:t>szabály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600" dirty="0"/>
              <a:t>Ha letöltesz valamit az internetről a mobilodra, figyelj az SMS díjszabásokra</a:t>
            </a:r>
            <a:r>
              <a:rPr lang="hu-HU" sz="3600" dirty="0" smtClean="0"/>
              <a:t>!</a:t>
            </a:r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r>
              <a:rPr lang="hu-HU" sz="3600" dirty="0" smtClean="0"/>
              <a:t>Ez zsebet érintő probléma lehet, míg a </a:t>
            </a:r>
            <a:r>
              <a:rPr lang="hu-HU" sz="3600" dirty="0" smtClean="0">
                <a:solidFill>
                  <a:srgbClr val="FF0000"/>
                </a:solidFill>
              </a:rPr>
              <a:t>mások jelszavainak birtoklása, használata már bűncselekménynek számít!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172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281" y="0"/>
            <a:ext cx="6167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Jegyezd meg!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4400" dirty="0" smtClean="0"/>
              <a:t>Ha bajba kerülsz, ha nem tudod, mit tegyél, kétségbeesés helyett:</a:t>
            </a:r>
          </a:p>
          <a:p>
            <a:pPr marL="0" indent="0">
              <a:buNone/>
            </a:pPr>
            <a:endParaRPr lang="hu-HU" sz="4400" dirty="0"/>
          </a:p>
          <a:p>
            <a:pPr marL="0" indent="0" algn="ctr">
              <a:buNone/>
            </a:pPr>
            <a:r>
              <a:rPr lang="hu-HU" sz="4400" dirty="0" smtClean="0">
                <a:solidFill>
                  <a:srgbClr val="FF0000"/>
                </a:solidFill>
              </a:rPr>
              <a:t>MINDEN ESETBEN FORDULJ SZÜLEIDHEZ, NEVELŐIDHEZ!!!</a:t>
            </a:r>
            <a:endParaRPr lang="hu-H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681" y="0"/>
            <a:ext cx="510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964"/>
            <a:ext cx="9144000" cy="54864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437419" y="5070764"/>
            <a:ext cx="5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FF00"/>
                </a:solidFill>
              </a:rPr>
              <a:t>,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982691" y="2452254"/>
            <a:ext cx="264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C000"/>
                </a:solidFill>
              </a:rPr>
              <a:t>,</a:t>
            </a:r>
            <a:endParaRPr lang="hu-H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8588" y="365126"/>
            <a:ext cx="8399930" cy="1325563"/>
          </a:xfrm>
        </p:spPr>
        <p:txBody>
          <a:bodyPr>
            <a:normAutofit/>
          </a:bodyPr>
          <a:lstStyle/>
          <a:p>
            <a:r>
              <a:rPr lang="hu-HU" sz="3600" dirty="0" smtClean="0"/>
              <a:t>Tudja-e, hogy miket posztolgat gyermeke?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6368"/>
            <a:ext cx="5522259" cy="521163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365" y="1646368"/>
            <a:ext cx="3621741" cy="204978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957" y="4473277"/>
            <a:ext cx="3484556" cy="22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9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39" y="1635694"/>
            <a:ext cx="7175789" cy="5222306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56359" y="129598"/>
            <a:ext cx="7886700" cy="1325563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Az internet hasznosságát nem lehet megkérdőjelezni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290046"/>
            <a:ext cx="7886700" cy="326315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800" b="1" dirty="0" smtClean="0">
                <a:solidFill>
                  <a:srgbClr val="FF0000"/>
                </a:solidFill>
              </a:rPr>
              <a:t>Nem szabad, hogy az internet életed nélkülözhetetlen részévé váljon!</a:t>
            </a:r>
            <a:br>
              <a:rPr lang="hu-HU" sz="4800" b="1" dirty="0" smtClean="0">
                <a:solidFill>
                  <a:srgbClr val="FF0000"/>
                </a:solidFill>
              </a:rPr>
            </a:br>
            <a:r>
              <a:rPr lang="hu-HU" sz="4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Életed a valóságban éljed, </a:t>
            </a:r>
            <a:br>
              <a:rPr lang="hu-HU" sz="4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hu-HU" sz="4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az internet csak eszköz, </a:t>
            </a:r>
            <a:br>
              <a:rPr lang="hu-HU" sz="4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hu-HU" sz="4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mely szolgál, s ne engedd, hogy szolgájává tegyen!</a:t>
            </a:r>
            <a: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hu-H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hu-H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3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718" y="-1"/>
            <a:ext cx="9215718" cy="686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5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476" y="0"/>
            <a:ext cx="5526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973"/>
            <a:ext cx="914400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94" y="82842"/>
            <a:ext cx="7660495" cy="677515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11" y="2889958"/>
            <a:ext cx="2515760" cy="25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6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1" y="1454611"/>
            <a:ext cx="7865142" cy="5210657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53985" cy="1325563"/>
          </a:xfrm>
        </p:spPr>
        <p:txBody>
          <a:bodyPr/>
          <a:lstStyle/>
          <a:p>
            <a:r>
              <a:rPr lang="hu-HU" dirty="0" smtClean="0"/>
              <a:t>Ez nem a jövő! 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5253317" y="531281"/>
            <a:ext cx="299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 smtClean="0"/>
              <a:t>Ez a jelen.</a:t>
            </a:r>
            <a:endParaRPr lang="hu-HU" sz="5400" dirty="0"/>
          </a:p>
        </p:txBody>
      </p:sp>
    </p:spTree>
    <p:extLst>
      <p:ext uri="{BB962C8B-B14F-4D97-AF65-F5344CB8AC3E}">
        <p14:creationId xmlns:p14="http://schemas.microsoft.com/office/powerpoint/2010/main" val="33817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170" y="927286"/>
            <a:ext cx="6217865" cy="465739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30" y="-16252"/>
            <a:ext cx="7324165" cy="68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2" y="0"/>
            <a:ext cx="9148732" cy="676835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19486" y="0"/>
            <a:ext cx="5536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Ez lenne a jövő???</a:t>
            </a:r>
            <a:endParaRPr lang="hu-H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350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1696"/>
            <a:ext cx="9144000" cy="6046304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92093"/>
            <a:ext cx="7886700" cy="719603"/>
          </a:xfrm>
        </p:spPr>
        <p:txBody>
          <a:bodyPr>
            <a:normAutofit/>
          </a:bodyPr>
          <a:lstStyle/>
          <a:p>
            <a:r>
              <a:rPr lang="hu-HU" sz="3200" dirty="0" smtClean="0"/>
              <a:t>Tudja-e, hogy mit csinál éjjel a gyermeke?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03891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5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0" y="1936376"/>
            <a:ext cx="9156510" cy="492162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79530" y="3935506"/>
            <a:ext cx="8172430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5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Neeeee</a:t>
            </a:r>
            <a:r>
              <a:rPr lang="hu-HU" sz="1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!!!</a:t>
            </a:r>
          </a:p>
        </p:txBody>
      </p:sp>
      <p:sp>
        <p:nvSpPr>
          <p:cNvPr id="5" name="Téglalap 4"/>
          <p:cNvSpPr/>
          <p:nvPr/>
        </p:nvSpPr>
        <p:spPr>
          <a:xfrm>
            <a:off x="3043734" y="323165"/>
            <a:ext cx="3289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Vagy ez???</a:t>
            </a:r>
            <a:endParaRPr lang="hu-H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8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altLang="hu-HU" dirty="0" smtClean="0"/>
              <a:t>Ajánlott oldalak</a:t>
            </a:r>
          </a:p>
        </p:txBody>
      </p:sp>
      <p:sp>
        <p:nvSpPr>
          <p:cNvPr id="2457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sz="4400" dirty="0" smtClean="0">
                <a:hlinkClick r:id="rId2"/>
              </a:rPr>
              <a:t>http://gyerek.lap.hu</a:t>
            </a:r>
            <a:endParaRPr lang="hu-HU" altLang="hu-HU" sz="4400" dirty="0" smtClean="0"/>
          </a:p>
          <a:p>
            <a:pPr eaLnBrk="1" hangingPunct="1"/>
            <a:r>
              <a:rPr lang="hu-HU" altLang="hu-HU" sz="4400" dirty="0" smtClean="0">
                <a:hlinkClick r:id="rId3"/>
              </a:rPr>
              <a:t>http://aldozatvedelem.lap.hu</a:t>
            </a:r>
            <a:endParaRPr lang="hu-HU" altLang="hu-HU" sz="4400" dirty="0" smtClean="0"/>
          </a:p>
          <a:p>
            <a:pPr eaLnBrk="1" hangingPunct="1"/>
            <a:r>
              <a:rPr lang="hu-HU" altLang="hu-HU" sz="4400" dirty="0" smtClean="0">
                <a:hlinkClick r:id="rId4"/>
              </a:rPr>
              <a:t>http://internet.lap.hu</a:t>
            </a:r>
            <a:endParaRPr lang="hu-HU" altLang="hu-HU" sz="4400" dirty="0" smtClean="0"/>
          </a:p>
          <a:p>
            <a:pPr eaLnBrk="1" hangingPunct="1"/>
            <a:r>
              <a:rPr lang="hu-HU" altLang="hu-HU" sz="4400" dirty="0" smtClean="0">
                <a:hlinkClick r:id="rId5"/>
              </a:rPr>
              <a:t>http://internetbiztonsag.lap.hu/</a:t>
            </a:r>
            <a:endParaRPr lang="hu-HU" altLang="hu-HU" sz="4400" dirty="0" smtClean="0"/>
          </a:p>
          <a:p>
            <a:pPr eaLnBrk="1" hangingPunct="1"/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28313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Képes gyermeke hosszabb időt eltölteni a „hálózat” nélkül?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9" y="1690689"/>
            <a:ext cx="2907748" cy="516731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457" y="1901023"/>
            <a:ext cx="5880171" cy="44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2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82" y="860613"/>
            <a:ext cx="9167582" cy="527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573</TotalTime>
  <Words>762</Words>
  <Application>Microsoft Office PowerPoint</Application>
  <PresentationFormat>Diavetítés a képernyőre (4:3 oldalarány)</PresentationFormat>
  <Paragraphs>93</Paragraphs>
  <Slides>71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Office-téma</vt:lpstr>
      <vt:lpstr>PowerPoint-bemutató</vt:lpstr>
      <vt:lpstr>Bajban a szülő – nehéz a kontroll!</vt:lpstr>
      <vt:lpstr>PowerPoint-bemutató</vt:lpstr>
      <vt:lpstr>PowerPoint-bemutató</vt:lpstr>
      <vt:lpstr>Tudja, hogy milyen tartalmakra keres rá gyermeke?</vt:lpstr>
      <vt:lpstr>Tudja-e, hogy miket posztolgat gyermeke?</vt:lpstr>
      <vt:lpstr>Tudja-e, hogy mit csinál éjjel a gyermeke?</vt:lpstr>
      <vt:lpstr>Képes gyermeke hosszabb időt eltölteni a „hálózat” nélkül?</vt:lpstr>
      <vt:lpstr>PowerPoint-bemutató</vt:lpstr>
      <vt:lpstr>Mennyire szippantotta be gyermekét a digitális világ?</vt:lpstr>
      <vt:lpstr>Segít-e Önnek gyermeke az otthoni teendőkben?</vt:lpstr>
      <vt:lpstr>Tudja Ön, hogy milyen gyermeke önértékelése?</vt:lpstr>
      <vt:lpstr>Tudja Ön, hogy milyen hatással van a közösségi média gyermeke értékrendjére?</vt:lpstr>
      <vt:lpstr>PowerPoint-bemutató</vt:lpstr>
      <vt:lpstr>Kivel beszéli meg gyermeke a problémáit?</vt:lpstr>
      <vt:lpstr>Ismeri-e gyermeke az Ön problémáit?  Ön kivel beszéli meg azokat?</vt:lpstr>
      <vt:lpstr>Tudja, hogy a közösségi média használata életkorhoz kötött?</vt:lpstr>
      <vt:lpstr>Tudja-e késleltetni gyermeke az őt ért hatások megosztását?</vt:lpstr>
      <vt:lpstr>Ki segít eligazodni gyermekének a közösségi média világában?</vt:lpstr>
      <vt:lpstr>Tudja-e kik gyermeke virtuális barátai?</vt:lpstr>
      <vt:lpstr>Vannak gyermekének valódi barátai és valódi kapcsolatai?</vt:lpstr>
      <vt:lpstr>Látta gyermeke profilképét, megosztott fotóit, az önmagáról sugárzott képet?</vt:lpstr>
      <vt:lpstr>PowerPoint-bemutató</vt:lpstr>
      <vt:lpstr>Tudja, hogy milyen adatokat oszt meg gyermeke másokkal? Mit tölt le és honnan?</vt:lpstr>
      <vt:lpstr>Gyermeke ismeri és betartja a biztonsági előírásokat? </vt:lpstr>
      <vt:lpstr>Tudja Ön, hogy évek múlva is visszaköszönhetnek a most feltöltött fotók, írások?</vt:lpstr>
      <vt:lpstr>Ismeri Ön gyermeke vásárlási szokásait? Ellenőrzi azokat?</vt:lpstr>
      <vt:lpstr>Meg tudja-e különböztetni gyermeke az átveréseket a valós információktól?</vt:lpstr>
      <vt:lpstr>Hogyan viszonyul gyermeke az internetes kihívásokhoz? Mered, nem mered? Lejáratás, kiközösítés, beavatás</vt:lpstr>
      <vt:lpstr>Tudja, hogy mire használja gyermeke a közösségi médiát?</vt:lpstr>
      <vt:lpstr>Ön mennyire került a hálózat csapdájába?</vt:lpstr>
      <vt:lpstr>PowerPoint-bemutató</vt:lpstr>
      <vt:lpstr>PowerPoint-bemutató</vt:lpstr>
      <vt:lpstr>1. szabály</vt:lpstr>
      <vt:lpstr>PowerPoint-bemutató</vt:lpstr>
      <vt:lpstr>2. szabály</vt:lpstr>
      <vt:lpstr>PowerPoint-bemutató</vt:lpstr>
      <vt:lpstr>PowerPoint-bemutató</vt:lpstr>
      <vt:lpstr>PowerPoint-bemutató</vt:lpstr>
      <vt:lpstr>3. szabály</vt:lpstr>
      <vt:lpstr>PowerPoint-bemutató</vt:lpstr>
      <vt:lpstr>4. szabály</vt:lpstr>
      <vt:lpstr>PowerPoint-bemutató</vt:lpstr>
      <vt:lpstr>PowerPoint-bemutató</vt:lpstr>
      <vt:lpstr>PowerPoint-bemutató</vt:lpstr>
      <vt:lpstr>PowerPoint-bemutató</vt:lpstr>
      <vt:lpstr>PowerPoint-bemutató</vt:lpstr>
      <vt:lpstr>5. szabály</vt:lpstr>
      <vt:lpstr>PowerPoint-bemutató</vt:lpstr>
      <vt:lpstr>PowerPoint-bemutató</vt:lpstr>
      <vt:lpstr>6. szabály</vt:lpstr>
      <vt:lpstr>PowerPoint-bemutató</vt:lpstr>
      <vt:lpstr>7. szabály</vt:lpstr>
      <vt:lpstr>PowerPoint-bemutató</vt:lpstr>
      <vt:lpstr>8. szabály</vt:lpstr>
      <vt:lpstr>PowerPoint-bemutató</vt:lpstr>
      <vt:lpstr>Jegyezd meg!</vt:lpstr>
      <vt:lpstr>PowerPoint-bemutató</vt:lpstr>
      <vt:lpstr>PowerPoint-bemutató</vt:lpstr>
      <vt:lpstr>Az internet hasznosságát nem lehet megkérdőjelezni</vt:lpstr>
      <vt:lpstr>Nem szabad, hogy az internet életed nélkülözhetetlen részévé váljon! Életed a valóságban éljed,  az internet csak eszköz,  mely szolgál, s ne engedd, hogy szolgájává tegyen! </vt:lpstr>
      <vt:lpstr>PowerPoint-bemutató</vt:lpstr>
      <vt:lpstr>PowerPoint-bemutató</vt:lpstr>
      <vt:lpstr>PowerPoint-bemutató</vt:lpstr>
      <vt:lpstr>PowerPoint-bemutató</vt:lpstr>
      <vt:lpstr>PowerPoint-bemutató</vt:lpstr>
      <vt:lpstr>Ez nem a jövő! </vt:lpstr>
      <vt:lpstr>PowerPoint-bemutató</vt:lpstr>
      <vt:lpstr>PowerPoint-bemutató</vt:lpstr>
      <vt:lpstr>PowerPoint-bemutató</vt:lpstr>
      <vt:lpstr>Ajánlott oldalak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internet veszélyei</dc:title>
  <dc:creator>Miklós</dc:creator>
  <cp:lastModifiedBy>Általános Iskola</cp:lastModifiedBy>
  <cp:revision>86</cp:revision>
  <dcterms:created xsi:type="dcterms:W3CDTF">2015-02-08T09:10:26Z</dcterms:created>
  <dcterms:modified xsi:type="dcterms:W3CDTF">2022-01-28T10:09:32Z</dcterms:modified>
</cp:coreProperties>
</file>