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sldIdLst>
    <p:sldId id="256" r:id="rId2"/>
    <p:sldId id="288" r:id="rId3"/>
    <p:sldId id="274" r:id="rId4"/>
    <p:sldId id="259" r:id="rId5"/>
    <p:sldId id="262" r:id="rId6"/>
    <p:sldId id="264" r:id="rId7"/>
    <p:sldId id="268" r:id="rId8"/>
    <p:sldId id="321" r:id="rId9"/>
    <p:sldId id="273" r:id="rId10"/>
    <p:sldId id="275" r:id="rId11"/>
    <p:sldId id="307" r:id="rId12"/>
    <p:sldId id="335" r:id="rId13"/>
    <p:sldId id="308" r:id="rId14"/>
    <p:sldId id="334" r:id="rId15"/>
    <p:sldId id="336" r:id="rId16"/>
    <p:sldId id="337" r:id="rId17"/>
    <p:sldId id="291" r:id="rId18"/>
    <p:sldId id="309" r:id="rId19"/>
    <p:sldId id="277" r:id="rId20"/>
    <p:sldId id="292" r:id="rId21"/>
    <p:sldId id="310" r:id="rId22"/>
    <p:sldId id="278" r:id="rId23"/>
    <p:sldId id="279" r:id="rId24"/>
    <p:sldId id="311" r:id="rId25"/>
    <p:sldId id="283" r:id="rId26"/>
    <p:sldId id="314" r:id="rId27"/>
    <p:sldId id="315" r:id="rId28"/>
    <p:sldId id="284" r:id="rId29"/>
    <p:sldId id="285" r:id="rId30"/>
    <p:sldId id="286" r:id="rId31"/>
    <p:sldId id="316" r:id="rId32"/>
    <p:sldId id="318" r:id="rId33"/>
    <p:sldId id="317" r:id="rId34"/>
    <p:sldId id="319" r:id="rId35"/>
    <p:sldId id="280" r:id="rId36"/>
    <p:sldId id="281" r:id="rId37"/>
    <p:sldId id="282" r:id="rId38"/>
    <p:sldId id="312" r:id="rId39"/>
    <p:sldId id="313" r:id="rId40"/>
    <p:sldId id="338" r:id="rId41"/>
    <p:sldId id="339" r:id="rId42"/>
    <p:sldId id="340" r:id="rId43"/>
    <p:sldId id="293" r:id="rId44"/>
    <p:sldId id="294" r:id="rId45"/>
    <p:sldId id="295" r:id="rId46"/>
    <p:sldId id="320" r:id="rId47"/>
    <p:sldId id="322" r:id="rId48"/>
    <p:sldId id="296" r:id="rId49"/>
    <p:sldId id="298" r:id="rId50"/>
    <p:sldId id="323" r:id="rId51"/>
    <p:sldId id="299" r:id="rId52"/>
    <p:sldId id="300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41" r:id="rId62"/>
    <p:sldId id="342" r:id="rId63"/>
    <p:sldId id="343" r:id="rId64"/>
    <p:sldId id="344" r:id="rId65"/>
    <p:sldId id="345" r:id="rId66"/>
    <p:sldId id="346" r:id="rId67"/>
    <p:sldId id="304" r:id="rId68"/>
    <p:sldId id="305" r:id="rId69"/>
    <p:sldId id="332" r:id="rId70"/>
    <p:sldId id="333" r:id="rId7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006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945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13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56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13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00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625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554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852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88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944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4315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7899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148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66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644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369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47C1-01E4-48CF-BFAF-81117A61550B}" type="datetimeFigureOut">
              <a:rPr lang="hu-HU" smtClean="0"/>
              <a:t>2019. 05. 15.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F72E-FE71-44E5-98E6-E9781AFA65E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669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6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0.jpeg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 ?><Relationships xmlns="http://schemas.openxmlformats.org/package/2006/relationships"><Relationship Id="rId3" Target="../media/image52.jpeg" Type="http://schemas.openxmlformats.org/officeDocument/2006/relationships/image"/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3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 ?><Relationships xmlns="http://schemas.openxmlformats.org/package/2006/relationships"><Relationship Id="rId3" Target="../media/image64.jpeg" Type="http://schemas.openxmlformats.org/officeDocument/2006/relationships/image"/><Relationship Id="rId2" Target="../media/image6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5.jpeg" Type="http://schemas.openxmlformats.org/officeDocument/2006/relationships/image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 ?><Relationships xmlns="http://schemas.openxmlformats.org/package/2006/relationships"><Relationship Id="rId3" Target="../media/image74.jpeg" Type="http://schemas.openxmlformats.org/officeDocument/2006/relationships/image"/><Relationship Id="rId2" Target="../media/image7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 ?><Relationships xmlns="http://schemas.openxmlformats.org/package/2006/relationships"><Relationship Id="rId3" Target="../media/image76.jpeg" Type="http://schemas.openxmlformats.org/officeDocument/2006/relationships/image"/><Relationship Id="rId2" Target="../media/image7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 ?><Relationships xmlns="http://schemas.openxmlformats.org/package/2006/relationships"><Relationship Id="rId3" Target="../media/image82.jpeg" Type="http://schemas.openxmlformats.org/officeDocument/2006/relationships/image"/><Relationship Id="rId2" Target="../media/image8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 ?><Relationships xmlns="http://schemas.openxmlformats.org/package/2006/relationships"><Relationship Id="rId2" Target="../media/image8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 ?><Relationships xmlns="http://schemas.openxmlformats.org/package/2006/relationships"><Relationship Id="rId2" Target="../media/image9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 ?><Relationships xmlns="http://schemas.openxmlformats.org/package/2006/relationships"><Relationship Id="rId2" Target="../media/image10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 ?><Relationships xmlns="http://schemas.openxmlformats.org/package/2006/relationships"><Relationship Id="rId3" Target="../media/image105.jpeg" Type="http://schemas.openxmlformats.org/officeDocument/2006/relationships/image"/><Relationship Id="rId2" Target="../media/image10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26327" y="157019"/>
            <a:ext cx="8488218" cy="1016000"/>
          </a:xfrm>
        </p:spPr>
        <p:txBody>
          <a:bodyPr/>
          <a:lstStyle/>
          <a:p>
            <a:r>
              <a:rPr lang="hu-HU" dirty="0" smtClean="0"/>
              <a:t>Szlovénia 2019. május 8-11.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42527" y="4378036"/>
            <a:ext cx="6625471" cy="2041237"/>
          </a:xfrm>
        </p:spPr>
        <p:txBody>
          <a:bodyPr>
            <a:normAutofit fontScale="85000" lnSpcReduction="10000"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Bakonyszentlászlói Szent László Általános Iskola </a:t>
            </a:r>
          </a:p>
          <a:p>
            <a:r>
              <a:rPr lang="hu-HU" dirty="0" smtClean="0"/>
              <a:t>7. osztály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27" y="1044881"/>
            <a:ext cx="5803435" cy="435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Alsólendva</a:t>
            </a:r>
            <a:endParaRPr lang="hu-HU" dirty="0"/>
          </a:p>
        </p:txBody>
      </p:sp>
      <p:pic>
        <p:nvPicPr>
          <p:cNvPr id="13314" name="Picture 2" descr="https://upload.wikimedia.org/wikipedia/commons/5/56/Lendva_l%C3%A9gi_fot%C3%B3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" y="2563524"/>
            <a:ext cx="6441714" cy="4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zlovÃ©nia Lendva vÃ¡r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0"/>
            <a:ext cx="6667500" cy="422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1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55" y="1953491"/>
            <a:ext cx="6650182" cy="49045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259781" cy="554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07" y="1981200"/>
            <a:ext cx="6500493" cy="48768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42545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Község a Muravidéken.</a:t>
            </a:r>
          </a:p>
          <a:p>
            <a:r>
              <a:rPr lang="hu-HU" dirty="0" smtClean="0"/>
              <a:t>Szlovén neve </a:t>
            </a:r>
            <a:r>
              <a:rPr lang="hu-HU" dirty="0" err="1" smtClean="0"/>
              <a:t>Turnisce</a:t>
            </a:r>
            <a:r>
              <a:rPr lang="hu-HU" dirty="0" smtClean="0"/>
              <a:t>.</a:t>
            </a:r>
          </a:p>
          <a:p>
            <a:r>
              <a:rPr lang="hu-HU" dirty="0" smtClean="0"/>
              <a:t>Főutcáján románkori templom áll.</a:t>
            </a:r>
          </a:p>
          <a:p>
            <a:r>
              <a:rPr lang="hu-HU" dirty="0" smtClean="0"/>
              <a:t>Templomának freskóin a Szent László legenda látható.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57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30835" y="258618"/>
            <a:ext cx="3316575" cy="1256146"/>
          </a:xfrm>
        </p:spPr>
        <p:txBody>
          <a:bodyPr>
            <a:normAutofit/>
          </a:bodyPr>
          <a:lstStyle/>
          <a:p>
            <a:r>
              <a:rPr lang="hu-HU" dirty="0" smtClean="0"/>
              <a:t>bántornya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236" y="2207491"/>
            <a:ext cx="6975764" cy="465050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39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0"/>
            <a:ext cx="7426036" cy="55695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9582"/>
            <a:ext cx="7130473" cy="50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95491" y="314035"/>
            <a:ext cx="4396508" cy="1634837"/>
          </a:xfrm>
        </p:spPr>
        <p:txBody>
          <a:bodyPr/>
          <a:lstStyle/>
          <a:p>
            <a:r>
              <a:rPr lang="hu-HU" dirty="0" smtClean="0"/>
              <a:t>ZSITKÓC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6163"/>
            <a:ext cx="5387755" cy="35918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43" y="0"/>
            <a:ext cx="5503453" cy="36668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755" y="2324294"/>
            <a:ext cx="6804245" cy="45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A falu neve szlovénül </a:t>
            </a:r>
            <a:r>
              <a:rPr lang="hu-HU" dirty="0" err="1" smtClean="0"/>
              <a:t>Bogojina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Lakói vend nyelvet beszélnek.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Templomát a helyi fazekasipar megmutatása céljából festett tányérok díszítik.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/>
              <a:t>Ezeket a fazekasokat </a:t>
            </a:r>
            <a:r>
              <a:rPr lang="hu-HU" dirty="0" err="1" smtClean="0"/>
              <a:t>gelencséreknek</a:t>
            </a:r>
            <a:r>
              <a:rPr lang="hu-HU" dirty="0" smtClean="0"/>
              <a:t> is hívják.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50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45" y="945871"/>
            <a:ext cx="8460510" cy="591212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51199" y="157019"/>
            <a:ext cx="7796211" cy="951346"/>
          </a:xfrm>
        </p:spPr>
        <p:txBody>
          <a:bodyPr/>
          <a:lstStyle/>
          <a:p>
            <a:r>
              <a:rPr lang="hu-HU" dirty="0" smtClean="0"/>
              <a:t>Hol is van ez az ország?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31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3382" y="0"/>
            <a:ext cx="9275616" cy="1237673"/>
          </a:xfrm>
        </p:spPr>
        <p:txBody>
          <a:bodyPr/>
          <a:lstStyle/>
          <a:p>
            <a:r>
              <a:rPr lang="hu-HU" dirty="0" err="1" smtClean="0"/>
              <a:t>Bagonya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0"/>
            <a:ext cx="4876800" cy="32289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061" y="3506499"/>
            <a:ext cx="4311939" cy="292201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09" y="1239982"/>
            <a:ext cx="7490691" cy="56180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0582" cy="4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város a nevét a szombati napokon tartott hetivásárairól kapta.</a:t>
            </a:r>
          </a:p>
          <a:p>
            <a:r>
              <a:rPr lang="hu-HU" dirty="0" smtClean="0"/>
              <a:t>A </a:t>
            </a:r>
            <a:r>
              <a:rPr lang="hu-HU" dirty="0"/>
              <a:t>L</a:t>
            </a:r>
            <a:r>
              <a:rPr lang="hu-HU" dirty="0" smtClean="0"/>
              <a:t>endva-patak mellett épült, mely a Mura vízgyűjtő területéhez tartozik.</a:t>
            </a:r>
          </a:p>
          <a:p>
            <a:r>
              <a:rPr lang="hu-HU" dirty="0" smtClean="0"/>
              <a:t>Szlovénia legészakibb városa.</a:t>
            </a:r>
          </a:p>
          <a:p>
            <a:r>
              <a:rPr lang="hu-HU" dirty="0"/>
              <a:t>V</a:t>
            </a:r>
            <a:r>
              <a:rPr lang="hu-HU" dirty="0" smtClean="0"/>
              <a:t>ára a Szapáry-család kastélya volt.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7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Muraszombat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107" y="-1"/>
            <a:ext cx="5812894" cy="38885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8405"/>
            <a:ext cx="6980960" cy="46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4" y="1288473"/>
            <a:ext cx="7426036" cy="55695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4473" cy="458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90209"/>
          </a:xfrm>
        </p:spPr>
        <p:txBody>
          <a:bodyPr/>
          <a:lstStyle/>
          <a:p>
            <a:r>
              <a:rPr lang="hu-HU" dirty="0" err="1" smtClean="0"/>
              <a:t>Vintgar</a:t>
            </a:r>
            <a:r>
              <a:rPr lang="hu-HU" dirty="0" smtClean="0"/>
              <a:t>-szurdok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875463" y="3251200"/>
            <a:ext cx="5316538" cy="354171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5365"/>
            <a:ext cx="6705600" cy="44726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724" y="0"/>
            <a:ext cx="4997677" cy="33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219200"/>
            <a:ext cx="7518400" cy="56388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8655" cy="50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803564"/>
            <a:ext cx="9905999" cy="4239491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r>
              <a:rPr lang="hu-HU" dirty="0" smtClean="0"/>
              <a:t>Szlovénia legnagyobb természetes tava a </a:t>
            </a:r>
            <a:r>
              <a:rPr lang="hu-HU" dirty="0" err="1" smtClean="0"/>
              <a:t>Triglavi</a:t>
            </a:r>
            <a:r>
              <a:rPr lang="hu-HU" dirty="0" smtClean="0"/>
              <a:t> Nemzeti Park területén.</a:t>
            </a:r>
          </a:p>
          <a:p>
            <a:r>
              <a:rPr lang="hu-HU" dirty="0" smtClean="0"/>
              <a:t>Legnagyobb mélysége 45 m.</a:t>
            </a:r>
          </a:p>
          <a:p>
            <a:r>
              <a:rPr lang="hu-HU" dirty="0" smtClean="0"/>
              <a:t>Legjelentősebb forrása a </a:t>
            </a:r>
            <a:r>
              <a:rPr lang="hu-HU" dirty="0" err="1" smtClean="0"/>
              <a:t>Sava</a:t>
            </a:r>
            <a:r>
              <a:rPr lang="hu-HU" dirty="0" smtClean="0"/>
              <a:t> </a:t>
            </a:r>
            <a:r>
              <a:rPr lang="hu-HU" dirty="0" err="1" smtClean="0"/>
              <a:t>Bohinjka</a:t>
            </a:r>
            <a:r>
              <a:rPr lang="hu-HU" dirty="0" smtClean="0"/>
              <a:t> folyó.</a:t>
            </a:r>
          </a:p>
          <a:p>
            <a:r>
              <a:rPr lang="hu-HU" dirty="0" smtClean="0"/>
              <a:t>A hegy neve németül madarat jelent.</a:t>
            </a:r>
          </a:p>
          <a:p>
            <a:r>
              <a:rPr lang="hu-HU" dirty="0" smtClean="0"/>
              <a:t>Korszerű drótkötélpályája 1535 m magasra visz fel.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9614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4835" y="230909"/>
            <a:ext cx="10076873" cy="1866179"/>
          </a:xfrm>
        </p:spPr>
        <p:txBody>
          <a:bodyPr/>
          <a:lstStyle/>
          <a:p>
            <a:r>
              <a:rPr lang="hu-HU" dirty="0" err="1" smtClean="0"/>
              <a:t>Bohinj</a:t>
            </a:r>
            <a:r>
              <a:rPr lang="hu-HU" dirty="0"/>
              <a:t>-</a:t>
            </a:r>
            <a:r>
              <a:rPr lang="hu-HU" dirty="0" smtClean="0"/>
              <a:t>tó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147" y="6279"/>
            <a:ext cx="5309913" cy="35417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580" y="3547991"/>
            <a:ext cx="7414420" cy="33100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2334"/>
            <a:ext cx="6982691" cy="480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6691" y="92364"/>
            <a:ext cx="10935854" cy="1431636"/>
          </a:xfrm>
        </p:spPr>
        <p:txBody>
          <a:bodyPr/>
          <a:lstStyle/>
          <a:p>
            <a:r>
              <a:rPr lang="hu-HU" dirty="0" smtClean="0"/>
              <a:t>Van hegye, völgye, tava, folyója, tengerpartja…</a:t>
            </a:r>
            <a:endParaRPr lang="hu-HU" dirty="0"/>
          </a:p>
        </p:txBody>
      </p:sp>
      <p:pic>
        <p:nvPicPr>
          <p:cNvPr id="11266" name="Picture 2" descr="KÃ©ptalÃ¡lat a kÃ¶vetkezÅre: âszlovÃ©nia domborzati tÃ©rkÃ©peâ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74" y="1209675"/>
            <a:ext cx="9568872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9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12436"/>
            <a:ext cx="9905998" cy="1256146"/>
          </a:xfrm>
        </p:spPr>
        <p:txBody>
          <a:bodyPr/>
          <a:lstStyle/>
          <a:p>
            <a:r>
              <a:rPr lang="hu-HU" dirty="0" err="1" smtClean="0"/>
              <a:t>Vogel</a:t>
            </a:r>
            <a:r>
              <a:rPr lang="hu-HU" dirty="0"/>
              <a:t>-</a:t>
            </a:r>
            <a:r>
              <a:rPr lang="hu-HU" dirty="0" smtClean="0"/>
              <a:t>hegy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8398"/>
            <a:ext cx="5571945" cy="41232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290" y="0"/>
            <a:ext cx="5615710" cy="421178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6123" y="3257977"/>
            <a:ext cx="6382314" cy="36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3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82" y="1406236"/>
            <a:ext cx="7269018" cy="545176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6218" cy="48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6909" cy="47451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1766455"/>
            <a:ext cx="6788727" cy="50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4545" cy="46759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64" y="1821873"/>
            <a:ext cx="6714836" cy="50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551709"/>
            <a:ext cx="9905999" cy="4239492"/>
          </a:xfrm>
        </p:spPr>
        <p:txBody>
          <a:bodyPr/>
          <a:lstStyle/>
          <a:p>
            <a:r>
              <a:rPr lang="hu-HU" dirty="0" smtClean="0"/>
              <a:t>A város neve németül </a:t>
            </a:r>
            <a:r>
              <a:rPr lang="hu-HU" dirty="0" err="1" smtClean="0"/>
              <a:t>Veldes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Júliai</a:t>
            </a:r>
            <a:r>
              <a:rPr lang="hu-HU" dirty="0" smtClean="0"/>
              <a:t>-Alpokban található, kedvelt turistaközpont.</a:t>
            </a:r>
          </a:p>
          <a:p>
            <a:r>
              <a:rPr lang="hu-HU" dirty="0" smtClean="0"/>
              <a:t>Országszerte ismert vaníliakrémese.</a:t>
            </a:r>
          </a:p>
          <a:p>
            <a:r>
              <a:rPr lang="hu-HU" dirty="0" smtClean="0"/>
              <a:t>Vára magas sziklán áll, alatta a tóban található szigeten templom áll.</a:t>
            </a:r>
          </a:p>
          <a:p>
            <a:r>
              <a:rPr lang="hu-HU" dirty="0" smtClean="0"/>
              <a:t>A tavon közlekedő csónakokat </a:t>
            </a:r>
            <a:r>
              <a:rPr lang="hu-HU" dirty="0" err="1"/>
              <a:t>p</a:t>
            </a:r>
            <a:r>
              <a:rPr lang="hu-HU" dirty="0" err="1" smtClean="0"/>
              <a:t>letnának</a:t>
            </a:r>
            <a:r>
              <a:rPr lang="hu-HU" dirty="0" smtClean="0"/>
              <a:t> hívják.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850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5127" y="618518"/>
            <a:ext cx="9799782" cy="1478570"/>
          </a:xfrm>
        </p:spPr>
        <p:txBody>
          <a:bodyPr/>
          <a:lstStyle/>
          <a:p>
            <a:r>
              <a:rPr lang="hu-HU" dirty="0" err="1" smtClean="0"/>
              <a:t>Bled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37164"/>
            <a:ext cx="5886467" cy="39208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829" y="4549"/>
            <a:ext cx="6745171" cy="50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85" y="3316288"/>
            <a:ext cx="5316311" cy="354171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" y="0"/>
            <a:ext cx="9998364" cy="36105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745" y="3642281"/>
            <a:ext cx="5716833" cy="32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18" y="1336963"/>
            <a:ext cx="7361382" cy="55210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8509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/>
          <a:srcRect r="1152"/>
          <a:stretch/>
        </p:blipFill>
        <p:spPr>
          <a:xfrm>
            <a:off x="5407457" y="95117"/>
            <a:ext cx="5944034" cy="6458205"/>
          </a:xfrm>
          <a:prstGeom prst="rect">
            <a:avLst/>
          </a:prstGeom>
        </p:spPr>
      </p:pic>
      <p:pic>
        <p:nvPicPr>
          <p:cNvPr id="5" name="Picture 10" descr="https://upload.wikimedia.org/wikipedia/commons/thumb/f/f0/Flag_of_Slovenia.svg/250px-Flag_of_Sloveni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4" y="2193342"/>
            <a:ext cx="4523508" cy="226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Egyenes összekötő nyíllal 10"/>
          <p:cNvCxnSpPr/>
          <p:nvPr/>
        </p:nvCxnSpPr>
        <p:spPr>
          <a:xfrm flipH="1">
            <a:off x="7573818" y="1708727"/>
            <a:ext cx="3685309" cy="1773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 flipV="1">
            <a:off x="6881091" y="2807855"/>
            <a:ext cx="738909" cy="646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>
            <a:off x="6604000" y="2826327"/>
            <a:ext cx="267855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/>
          <p:nvPr/>
        </p:nvCxnSpPr>
        <p:spPr>
          <a:xfrm flipV="1">
            <a:off x="6696364" y="2937164"/>
            <a:ext cx="258618" cy="360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>
            <a:off x="7001164" y="3011055"/>
            <a:ext cx="572654" cy="535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 flipH="1">
            <a:off x="6871855" y="3574473"/>
            <a:ext cx="563418" cy="97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nyíllal 22"/>
          <p:cNvCxnSpPr/>
          <p:nvPr/>
        </p:nvCxnSpPr>
        <p:spPr>
          <a:xfrm flipH="1">
            <a:off x="6225309" y="4590473"/>
            <a:ext cx="581891" cy="193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 flipV="1">
            <a:off x="6326909" y="4636655"/>
            <a:ext cx="674255" cy="193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 flipV="1">
            <a:off x="7001164" y="4230255"/>
            <a:ext cx="203200" cy="323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/>
          <p:nvPr/>
        </p:nvCxnSpPr>
        <p:spPr>
          <a:xfrm flipV="1">
            <a:off x="7287491" y="3574473"/>
            <a:ext cx="332509" cy="554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/>
          <p:cNvCxnSpPr/>
          <p:nvPr/>
        </p:nvCxnSpPr>
        <p:spPr>
          <a:xfrm flipV="1">
            <a:off x="7712364" y="2650836"/>
            <a:ext cx="2189018" cy="895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/>
          <p:cNvCxnSpPr/>
          <p:nvPr/>
        </p:nvCxnSpPr>
        <p:spPr>
          <a:xfrm flipV="1">
            <a:off x="10002982" y="2078182"/>
            <a:ext cx="1099127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ím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mi </a:t>
            </a:r>
            <a:r>
              <a:rPr lang="hu-HU" dirty="0" err="1" smtClean="0"/>
              <a:t>útvonlunk</a:t>
            </a:r>
            <a:r>
              <a:rPr lang="hu-HU" dirty="0" smtClean="0"/>
              <a:t> a zöld nyilak mentén…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25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Műemlékváros.</a:t>
            </a:r>
          </a:p>
          <a:p>
            <a:r>
              <a:rPr lang="hu-HU" dirty="0" smtClean="0"/>
              <a:t>Nevének jelentése a „püspök </a:t>
            </a:r>
            <a:r>
              <a:rPr lang="hu-HU" dirty="0" err="1" smtClean="0"/>
              <a:t>mezeje</a:t>
            </a:r>
            <a:r>
              <a:rPr lang="hu-HU" dirty="0" smtClean="0"/>
              <a:t>”.</a:t>
            </a:r>
          </a:p>
          <a:p>
            <a:r>
              <a:rPr lang="hu-HU" dirty="0" smtClean="0"/>
              <a:t>1751 óta nagypénteken minden évben középkori misztériumjátékot rendeznek itt.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052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72144" y="341427"/>
            <a:ext cx="8747557" cy="1099446"/>
          </a:xfrm>
        </p:spPr>
        <p:txBody>
          <a:bodyPr/>
          <a:lstStyle/>
          <a:p>
            <a:r>
              <a:rPr lang="hu-HU" dirty="0" err="1" smtClean="0"/>
              <a:t>Skofja</a:t>
            </a:r>
            <a:r>
              <a:rPr lang="hu-HU" dirty="0" smtClean="0"/>
              <a:t> </a:t>
            </a:r>
            <a:r>
              <a:rPr lang="hu-HU" dirty="0" err="1" smtClean="0"/>
              <a:t>loka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88074" y="857250"/>
            <a:ext cx="6858000" cy="5143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007"/>
            <a:ext cx="7045324" cy="52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36" y="1683327"/>
            <a:ext cx="6899564" cy="517467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146473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819563"/>
            <a:ext cx="9905999" cy="40085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város német neve </a:t>
            </a:r>
            <a:r>
              <a:rPr lang="hu-HU" dirty="0" err="1" smtClean="0"/>
              <a:t>Laibach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Az ország közepén található.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Vára a város fölé emelkedik.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Sárkány-híd és a Hármas-híd íveli át itt a </a:t>
            </a:r>
            <a:r>
              <a:rPr lang="hu-HU" dirty="0" err="1" smtClean="0"/>
              <a:t>Ljubljanica</a:t>
            </a:r>
            <a:r>
              <a:rPr lang="hu-HU" dirty="0" smtClean="0"/>
              <a:t> folyót.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híres szlovén íróról teret neveztek el itt.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város legnagyobb és legszebb parkja a Tivoli Park, közepén a kastéllyal.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57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2691" y="157018"/>
            <a:ext cx="9144720" cy="1348509"/>
          </a:xfrm>
        </p:spPr>
        <p:txBody>
          <a:bodyPr/>
          <a:lstStyle/>
          <a:p>
            <a:r>
              <a:rPr lang="hu-HU" dirty="0" smtClean="0"/>
              <a:t>Ljubljana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6345"/>
            <a:ext cx="7028874" cy="52716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454" y="0"/>
            <a:ext cx="6234546" cy="46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131" y="3042371"/>
            <a:ext cx="5733869" cy="381562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143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491" y="857250"/>
            <a:ext cx="6858000" cy="51435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757382"/>
            <a:ext cx="6927273" cy="51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6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5055" cy="53062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897" y="1491673"/>
            <a:ext cx="7155103" cy="536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Szlovénia egyik legismertebb természeti látványossága.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1986-tól az UNESCO világörökség része.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Legnagyobb </a:t>
            </a:r>
            <a:r>
              <a:rPr lang="hu-HU" dirty="0" err="1" smtClean="0"/>
              <a:t>cseppköve</a:t>
            </a:r>
            <a:r>
              <a:rPr lang="hu-HU" dirty="0" smtClean="0"/>
              <a:t> 15 m magas.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 </a:t>
            </a:r>
            <a:r>
              <a:rPr lang="hu-HU" dirty="0" err="1" smtClean="0"/>
              <a:t>Reka</a:t>
            </a:r>
            <a:r>
              <a:rPr lang="hu-HU" dirty="0" smtClean="0"/>
              <a:t> folyó földalatti </a:t>
            </a:r>
            <a:r>
              <a:rPr lang="hu-HU" dirty="0" err="1" smtClean="0"/>
              <a:t>szurdoka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Legfélelmetesebb része a </a:t>
            </a:r>
            <a:r>
              <a:rPr lang="hu-HU" dirty="0" err="1" smtClean="0"/>
              <a:t>Cerkvenik</a:t>
            </a:r>
            <a:r>
              <a:rPr lang="hu-HU" dirty="0" smtClean="0"/>
              <a:t> híd, 47 méterrel a folyó fölött.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06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58618"/>
            <a:ext cx="9905998" cy="1376218"/>
          </a:xfrm>
        </p:spPr>
        <p:txBody>
          <a:bodyPr/>
          <a:lstStyle/>
          <a:p>
            <a:r>
              <a:rPr lang="hu-HU" dirty="0" err="1" smtClean="0"/>
              <a:t>Skocjan</a:t>
            </a:r>
            <a:r>
              <a:rPr lang="hu-HU" dirty="0"/>
              <a:t>-</a:t>
            </a:r>
            <a:r>
              <a:rPr lang="hu-HU" dirty="0" smtClean="0"/>
              <a:t>barlangrendszer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7088"/>
            <a:ext cx="11558486" cy="476091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913" y="0"/>
            <a:ext cx="5143325" cy="342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Ã©ptalÃ¡lat a kÃ¶vetkezÅre: âszlovÃ©n feliratok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733" y="2983345"/>
            <a:ext cx="6741267" cy="387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7352145" y="212437"/>
            <a:ext cx="4239490" cy="262312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err="1" smtClean="0"/>
              <a:t>Dober</a:t>
            </a:r>
            <a:r>
              <a:rPr lang="hu-HU" dirty="0" smtClean="0"/>
              <a:t> </a:t>
            </a:r>
            <a:r>
              <a:rPr lang="hu-HU" dirty="0" err="1" smtClean="0"/>
              <a:t>dan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Na </a:t>
            </a:r>
            <a:r>
              <a:rPr lang="hu-HU" dirty="0" err="1" smtClean="0"/>
              <a:t>svidenje</a:t>
            </a:r>
            <a:r>
              <a:rPr lang="hu-HU" dirty="0"/>
              <a:t>.</a:t>
            </a: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err="1" smtClean="0"/>
              <a:t>Zdravo</a:t>
            </a:r>
            <a:r>
              <a:rPr lang="hu-HU" dirty="0" smtClean="0"/>
              <a:t>.          Ők így mondják…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err="1" smtClean="0"/>
              <a:t>Hvala</a:t>
            </a:r>
            <a:r>
              <a:rPr lang="hu-HU" dirty="0"/>
              <a:t>.</a:t>
            </a: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hu-HU" dirty="0" err="1" smtClean="0"/>
              <a:t>Dober</a:t>
            </a:r>
            <a:r>
              <a:rPr lang="hu-HU" dirty="0" smtClean="0"/>
              <a:t> tek.</a:t>
            </a:r>
          </a:p>
          <a:p>
            <a:pPr>
              <a:buFont typeface="Wingdings" panose="05000000000000000000" pitchFamily="2" charset="2"/>
              <a:buChar char="v"/>
            </a:pPr>
            <a:endParaRPr lang="hu-HU" dirty="0" smtClean="0"/>
          </a:p>
          <a:p>
            <a:pPr>
              <a:buFont typeface="Wingdings" panose="05000000000000000000" pitchFamily="2" charset="2"/>
              <a:buChar char="v"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4217" cy="446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09" y="1537855"/>
            <a:ext cx="7185891" cy="532014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40582" cy="4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 város neve olaszul </a:t>
            </a:r>
            <a:r>
              <a:rPr lang="hu-HU" dirty="0" err="1" smtClean="0"/>
              <a:t>Capodistria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Az ország dél-nyugati részén fekszik.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Szlovénia egyetlen tengeri kereskedelmi kikötője.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/>
              <a:t>Nevezetes épületei a </a:t>
            </a:r>
            <a:r>
              <a:rPr lang="hu-HU" dirty="0" err="1" smtClean="0"/>
              <a:t>Prétori</a:t>
            </a:r>
            <a:r>
              <a:rPr lang="hu-HU" dirty="0" smtClean="0"/>
              <a:t> palota és a Szent </a:t>
            </a:r>
            <a:r>
              <a:rPr lang="hu-HU" dirty="0" err="1" smtClean="0"/>
              <a:t>Nazarius</a:t>
            </a:r>
            <a:r>
              <a:rPr lang="hu-HU" dirty="0" smtClean="0"/>
              <a:t> székesegyház.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03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618518"/>
            <a:ext cx="10133011" cy="1478570"/>
          </a:xfrm>
        </p:spPr>
        <p:txBody>
          <a:bodyPr/>
          <a:lstStyle/>
          <a:p>
            <a:r>
              <a:rPr lang="hu-HU" dirty="0" err="1" smtClean="0"/>
              <a:t>koper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764" y="-7515"/>
            <a:ext cx="9661236" cy="68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665019"/>
            <a:ext cx="8257309" cy="61929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127"/>
            <a:ext cx="6567055" cy="49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1764" y="857250"/>
            <a:ext cx="6858000" cy="5143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18" y="592281"/>
            <a:ext cx="7564582" cy="56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57817" cy="49183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5" y="1932709"/>
            <a:ext cx="6567055" cy="492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8037" cy="51885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855" y="2105891"/>
            <a:ext cx="6336145" cy="4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4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273918"/>
            <a:ext cx="9905998" cy="1351682"/>
          </a:xfrm>
        </p:spPr>
        <p:txBody>
          <a:bodyPr/>
          <a:lstStyle/>
          <a:p>
            <a:r>
              <a:rPr lang="hu-HU" dirty="0" smtClean="0"/>
              <a:t>Mi kerülhet az asztalunkra? Hal? Sonka? Hajdinakása? </a:t>
            </a:r>
            <a:endParaRPr lang="hu-HU" dirty="0"/>
          </a:p>
        </p:txBody>
      </p:sp>
      <p:pic>
        <p:nvPicPr>
          <p:cNvPr id="3074" name="Picture 2" descr="https://cdn.nwmgroups.hu/s/img/i/1710/201710301640.jpg?w=634&amp;h=35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0327" y="3872630"/>
            <a:ext cx="5301673" cy="29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nwmgroups.hu/s/img/i/1710/201710301697.jpg?w=634&amp;h=3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09" y="1459346"/>
            <a:ext cx="603885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mindmegette.hu/images/112/O/124650_szlovenia_4_600-201510171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54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Lovagvár egy 123 m magas függőleges sziklafal oldalában.</a:t>
            </a:r>
          </a:p>
          <a:p>
            <a:r>
              <a:rPr lang="hu-HU" dirty="0" smtClean="0"/>
              <a:t>A vár 6 szintes, ezzel a legnagyobb lovagvár a világon.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Guiness</a:t>
            </a:r>
            <a:r>
              <a:rPr lang="hu-HU" dirty="0" smtClean="0"/>
              <a:t> rekordok könyvében is szerepel.</a:t>
            </a:r>
          </a:p>
          <a:p>
            <a:r>
              <a:rPr lang="hu-HU" dirty="0" smtClean="0"/>
              <a:t>A vár mögött a sziklában több km hosszú barlangrendszer húzódik.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840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8618" y="1440873"/>
            <a:ext cx="10788793" cy="3408217"/>
          </a:xfrm>
        </p:spPr>
        <p:txBody>
          <a:bodyPr/>
          <a:lstStyle/>
          <a:p>
            <a:r>
              <a:rPr lang="hu-HU" dirty="0" err="1" smtClean="0"/>
              <a:t>predjama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0885"/>
            <a:ext cx="9525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394" y="1916546"/>
            <a:ext cx="6588606" cy="494145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31952" cy="52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világ első földalatti vasútját ebben a cseppkőbarlangban nyitották meg 1872-ben.</a:t>
            </a:r>
          </a:p>
          <a:p>
            <a:r>
              <a:rPr lang="hu-HU" dirty="0" smtClean="0"/>
              <a:t>3,7 km-es utazást tehetsz ezen a kisvasúton.</a:t>
            </a:r>
          </a:p>
          <a:p>
            <a:r>
              <a:rPr lang="hu-HU" dirty="0" smtClean="0"/>
              <a:t>A barlang mennyezetén </a:t>
            </a:r>
            <a:r>
              <a:rPr lang="hu-HU" dirty="0" err="1" smtClean="0"/>
              <a:t>muránói</a:t>
            </a:r>
            <a:r>
              <a:rPr lang="hu-HU" dirty="0" smtClean="0"/>
              <a:t> üvegből készült csillárok függenek.</a:t>
            </a:r>
          </a:p>
          <a:p>
            <a:r>
              <a:rPr lang="hu-HU" dirty="0" smtClean="0"/>
              <a:t>Itt áll az 5 m magas „Briliáns” cseppkő, mely a barlang és a szlovén karsztvidék szimbóluma.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394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4581" y="240146"/>
            <a:ext cx="8562829" cy="1108363"/>
          </a:xfrm>
        </p:spPr>
        <p:txBody>
          <a:bodyPr/>
          <a:lstStyle/>
          <a:p>
            <a:r>
              <a:rPr lang="hu-HU" dirty="0" err="1" smtClean="0"/>
              <a:t>Postojnai</a:t>
            </a:r>
            <a:r>
              <a:rPr lang="hu-HU" dirty="0" smtClean="0"/>
              <a:t> cseppkőbarlang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74" y="1348509"/>
            <a:ext cx="8977936" cy="505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10036" cy="480752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9" y="1584037"/>
            <a:ext cx="7031951" cy="52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város szintén a Dráva partján fekszik, 25 km-re Maribortól.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Dráva felduzzasztásával keletkezett tava, ami egy vízlépcső tározója.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IV. Béla király fiának, István herceg korának emlékeit találjuk itt.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vár és az óváros megtekintésével itt zárjuk majd utunkat.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81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9491" y="-129309"/>
            <a:ext cx="9347920" cy="1754909"/>
          </a:xfrm>
        </p:spPr>
        <p:txBody>
          <a:bodyPr/>
          <a:lstStyle/>
          <a:p>
            <a:r>
              <a:rPr lang="hu-HU" dirty="0" err="1" smtClean="0"/>
              <a:t>ptuj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491" y="13435"/>
            <a:ext cx="4396509" cy="684456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803"/>
            <a:ext cx="8267412" cy="55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5648" cy="508923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18" y="1717963"/>
            <a:ext cx="6853382" cy="51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634836" y="240146"/>
            <a:ext cx="9015411" cy="1200727"/>
          </a:xfrm>
        </p:spPr>
        <p:txBody>
          <a:bodyPr/>
          <a:lstStyle/>
          <a:p>
            <a:r>
              <a:rPr lang="hu-HU" dirty="0" err="1" smtClean="0"/>
              <a:t>Kremsnit</a:t>
            </a:r>
            <a:r>
              <a:rPr lang="hu-HU" dirty="0" smtClean="0"/>
              <a:t> vagy </a:t>
            </a:r>
            <a:r>
              <a:rPr lang="hu-HU" dirty="0" err="1" smtClean="0"/>
              <a:t>gibanica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6146" name="Picture 2" descr="https://cdn.nwmgroups.hu/s/img/i/1710/201710301610.jpg?w=634&amp;h=35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15" y="2798618"/>
            <a:ext cx="6289675" cy="3541712"/>
          </a:xfrm>
        </p:spPr>
      </p:pic>
      <p:pic>
        <p:nvPicPr>
          <p:cNvPr id="6148" name="Picture 4" descr="http://www.mindmegette.hu/images/112/O/124647_szlovenia_600-201510171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53" y="0"/>
            <a:ext cx="4208448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krÃ©mes akkor a legfinomabb, ha a Bledi-tÃ³ partjÃ¡n esz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251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0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5231" y="341427"/>
            <a:ext cx="9905998" cy="803882"/>
          </a:xfrm>
        </p:spPr>
        <p:txBody>
          <a:bodyPr/>
          <a:lstStyle/>
          <a:p>
            <a:r>
              <a:rPr lang="hu-HU" dirty="0" smtClean="0"/>
              <a:t>… és irány </a:t>
            </a:r>
            <a:r>
              <a:rPr lang="hu-HU" dirty="0" err="1" smtClean="0"/>
              <a:t>magyarország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64" y="990599"/>
            <a:ext cx="7823200" cy="58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is kóstolgattunk…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86" y="0"/>
            <a:ext cx="6108314" cy="458123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4892"/>
            <a:ext cx="6844145" cy="5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2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701964"/>
            <a:ext cx="9905999" cy="5089237"/>
          </a:xfrm>
        </p:spPr>
        <p:txBody>
          <a:bodyPr/>
          <a:lstStyle/>
          <a:p>
            <a:pPr marL="0" indent="0" algn="ctr">
              <a:buNone/>
            </a:pPr>
            <a:r>
              <a:rPr lang="hu-HU" sz="4000" dirty="0" smtClean="0"/>
              <a:t>Melyik ez a város?</a:t>
            </a:r>
          </a:p>
          <a:p>
            <a:pPr marL="0" indent="0" algn="ctr">
              <a:buNone/>
            </a:pPr>
            <a:endParaRPr lang="hu-HU" sz="4000" dirty="0" smtClean="0"/>
          </a:p>
          <a:p>
            <a:r>
              <a:rPr lang="hu-HU" dirty="0" smtClean="0"/>
              <a:t>A Muravidék és a szlovéniai magyarok központi települése.</a:t>
            </a:r>
          </a:p>
          <a:p>
            <a:r>
              <a:rPr lang="hu-HU" dirty="0" smtClean="0"/>
              <a:t>Nevét a folyóról kapta, melynek neve a szláv </a:t>
            </a:r>
            <a:r>
              <a:rPr lang="hu-HU" dirty="0" err="1" smtClean="0"/>
              <a:t>lendava</a:t>
            </a:r>
            <a:r>
              <a:rPr lang="hu-HU" dirty="0" smtClean="0"/>
              <a:t>=ugar, parlag főnévből származik.</a:t>
            </a:r>
          </a:p>
          <a:p>
            <a:r>
              <a:rPr lang="hu-HU" dirty="0" smtClean="0"/>
              <a:t>Vára a </a:t>
            </a:r>
            <a:r>
              <a:rPr lang="hu-HU" dirty="0" err="1" smtClean="0"/>
              <a:t>Bánffyak</a:t>
            </a:r>
            <a:r>
              <a:rPr lang="hu-HU" dirty="0" smtClean="0"/>
              <a:t> emlékhelye.</a:t>
            </a:r>
          </a:p>
          <a:p>
            <a:r>
              <a:rPr lang="hu-HU" dirty="0" smtClean="0"/>
              <a:t>Paraffinos termálvizére 1965-ben találtak rá, termálfürdő épült rá.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21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ramkör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TM04033919[[fn=Áramkör]]</Template>
  <TotalTime>515</TotalTime>
  <Words>570</Words>
  <Application>Microsoft Office PowerPoint</Application>
  <PresentationFormat>Szélesvásznú</PresentationFormat>
  <Paragraphs>95</Paragraphs>
  <Slides>70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70</vt:i4>
      </vt:variant>
    </vt:vector>
  </HeadingPairs>
  <TitlesOfParts>
    <vt:vector size="75" baseType="lpstr">
      <vt:lpstr>Arial</vt:lpstr>
      <vt:lpstr>Trebuchet MS</vt:lpstr>
      <vt:lpstr>Tw Cen MT</vt:lpstr>
      <vt:lpstr>Wingdings</vt:lpstr>
      <vt:lpstr>Áramkör</vt:lpstr>
      <vt:lpstr>Szlovénia 2019. május 8-11.</vt:lpstr>
      <vt:lpstr>Hol is van ez az ország?</vt:lpstr>
      <vt:lpstr>Van hegye, völgye, tava, folyója, tengerpartja…</vt:lpstr>
      <vt:lpstr>A mi útvonlunk a zöld nyilak mentén…</vt:lpstr>
      <vt:lpstr>PowerPoint-bemutató</vt:lpstr>
      <vt:lpstr>Mi kerülhet az asztalunkra? Hal? Sonka? Hajdinakása? </vt:lpstr>
      <vt:lpstr>Kremsnit vagy gibanica?</vt:lpstr>
      <vt:lpstr>Mi is kóstolgattunk…</vt:lpstr>
      <vt:lpstr>PowerPoint-bemutató</vt:lpstr>
      <vt:lpstr>Alsólendva</vt:lpstr>
      <vt:lpstr>PowerPoint-bemutató</vt:lpstr>
      <vt:lpstr>PowerPoint-bemutató</vt:lpstr>
      <vt:lpstr>PowerPoint-bemutató</vt:lpstr>
      <vt:lpstr>PowerPoint-bemutató</vt:lpstr>
      <vt:lpstr>bántornya</vt:lpstr>
      <vt:lpstr>PowerPoint-bemutató</vt:lpstr>
      <vt:lpstr>ZSITKÓC</vt:lpstr>
      <vt:lpstr>PowerPoint-bemutató</vt:lpstr>
      <vt:lpstr>PowerPoint-bemutató</vt:lpstr>
      <vt:lpstr>Bagonya</vt:lpstr>
      <vt:lpstr>PowerPoint-bemutató</vt:lpstr>
      <vt:lpstr>PowerPoint-bemutató</vt:lpstr>
      <vt:lpstr>Muraszombat</vt:lpstr>
      <vt:lpstr>PowerPoint-bemutató</vt:lpstr>
      <vt:lpstr>Vintgar-szurdok</vt:lpstr>
      <vt:lpstr>PowerPoint-bemutató</vt:lpstr>
      <vt:lpstr>PowerPoint-bemutató</vt:lpstr>
      <vt:lpstr>PowerPoint-bemutató</vt:lpstr>
      <vt:lpstr>Bohinj-tó</vt:lpstr>
      <vt:lpstr>Vogel-hegy </vt:lpstr>
      <vt:lpstr>PowerPoint-bemutató</vt:lpstr>
      <vt:lpstr>PowerPoint-bemutató</vt:lpstr>
      <vt:lpstr>PowerPoint-bemutató</vt:lpstr>
      <vt:lpstr>PowerPoint-bemutató</vt:lpstr>
      <vt:lpstr>PowerPoint-bemutató</vt:lpstr>
      <vt:lpstr>Bled </vt:lpstr>
      <vt:lpstr>PowerPoint-bemutató</vt:lpstr>
      <vt:lpstr>PowerPoint-bemutató</vt:lpstr>
      <vt:lpstr>PowerPoint-bemutató</vt:lpstr>
      <vt:lpstr>PowerPoint-bemutató</vt:lpstr>
      <vt:lpstr>Skofja loka</vt:lpstr>
      <vt:lpstr>PowerPoint-bemutató</vt:lpstr>
      <vt:lpstr>PowerPoint-bemutató</vt:lpstr>
      <vt:lpstr>Ljubljana</vt:lpstr>
      <vt:lpstr>PowerPoint-bemutató</vt:lpstr>
      <vt:lpstr>PowerPoint-bemutató</vt:lpstr>
      <vt:lpstr>PowerPoint-bemutató</vt:lpstr>
      <vt:lpstr>PowerPoint-bemutató</vt:lpstr>
      <vt:lpstr>Skocjan-barlangrendszer</vt:lpstr>
      <vt:lpstr>PowerPoint-bemutató</vt:lpstr>
      <vt:lpstr>PowerPoint-bemutató</vt:lpstr>
      <vt:lpstr>koper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predjama</vt:lpstr>
      <vt:lpstr>PowerPoint-bemutató</vt:lpstr>
      <vt:lpstr>PowerPoint-bemutató</vt:lpstr>
      <vt:lpstr>Postojnai cseppkőbarlang</vt:lpstr>
      <vt:lpstr>PowerPoint-bemutató</vt:lpstr>
      <vt:lpstr>PowerPoint-bemutató</vt:lpstr>
      <vt:lpstr>ptuj</vt:lpstr>
      <vt:lpstr>PowerPoint-bemutató</vt:lpstr>
      <vt:lpstr>… és irány magyarország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Szlovénia 2019. május 8-11. „Határtalanul”</dc:title>
  <dc:creator>Kozma Ilona</dc:creator>
  <cp:lastModifiedBy>Kozma Ilona</cp:lastModifiedBy>
  <cp:revision>57</cp:revision>
  <dcterms:created xsi:type="dcterms:W3CDTF">2019-04-13T16:53:49Z</dcterms:created>
  <dcterms:modified xsi:type="dcterms:W3CDTF">2019-05-15T18:33:54Z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7173118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