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9" r:id="rId4"/>
    <p:sldId id="275" r:id="rId5"/>
    <p:sldId id="271" r:id="rId6"/>
    <p:sldId id="276" r:id="rId7"/>
    <p:sldId id="274" r:id="rId8"/>
    <p:sldId id="273" r:id="rId9"/>
    <p:sldId id="272" r:id="rId10"/>
    <p:sldId id="258" r:id="rId11"/>
    <p:sldId id="260" r:id="rId12"/>
    <p:sldId id="261" r:id="rId13"/>
    <p:sldId id="262" r:id="rId14"/>
    <p:sldId id="263" r:id="rId15"/>
    <p:sldId id="264" r:id="rId16"/>
    <p:sldId id="277" r:id="rId17"/>
    <p:sldId id="278" r:id="rId18"/>
    <p:sldId id="266" r:id="rId19"/>
    <p:sldId id="281" r:id="rId20"/>
    <p:sldId id="267" r:id="rId21"/>
    <p:sldId id="269" r:id="rId22"/>
    <p:sldId id="279" r:id="rId23"/>
    <p:sldId id="268" r:id="rId24"/>
    <p:sldId id="270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DC8A9"/>
    <a:srgbClr val="F9FEF8"/>
    <a:srgbClr val="008081"/>
    <a:srgbClr val="E5F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BFDA1-86E7-4C72-ACA0-5CCBFDED842A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B192-F6D9-4D74-A356-62843674BA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344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4B192-F6D9-4D74-A356-62843674BAA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921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1098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45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876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367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188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428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375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987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638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287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818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45813-BA29-4273-8559-B87AE0B6ACF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17A26-C2E9-4CCA-9ED9-CEC57DAF42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00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0" y="750817"/>
            <a:ext cx="8169323" cy="459524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292502" y="0"/>
            <a:ext cx="2558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Felvidék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5346061"/>
            <a:ext cx="914479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70363" y="471054"/>
            <a:ext cx="5368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 smtClean="0"/>
              <a:t>Felvidék elnevezései</a:t>
            </a:r>
            <a:endParaRPr lang="hu-HU" sz="4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870363" y="1551709"/>
            <a:ext cx="48762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4000" dirty="0" smtClean="0"/>
              <a:t>Felföld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4000" dirty="0" smtClean="0"/>
              <a:t>Felső-Magyarország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4000" dirty="0" smtClean="0"/>
              <a:t>Felvidék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77023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57200" y="983673"/>
            <a:ext cx="7868821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dirty="0" smtClean="0"/>
              <a:t>	</a:t>
            </a:r>
            <a:r>
              <a:rPr lang="hu-HU" sz="4400" b="1" dirty="0" smtClean="0"/>
              <a:t>Története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/>
              <a:t>A magyarok letelepedése előtt éltek itt </a:t>
            </a:r>
          </a:p>
          <a:p>
            <a:pPr>
              <a:lnSpc>
                <a:spcPct val="150000"/>
              </a:lnSpc>
            </a:pPr>
            <a:r>
              <a:rPr lang="hu-HU" sz="3200" i="1" dirty="0"/>
              <a:t> </a:t>
            </a:r>
            <a:r>
              <a:rPr lang="hu-HU" sz="3200" i="1" dirty="0" smtClean="0"/>
              <a:t>     kelták, rómaiak, hunok, avarok</a:t>
            </a:r>
            <a:r>
              <a:rPr lang="hu-HU" sz="3200" dirty="0" smtClean="0"/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/>
              <a:t>A honfoglalás 895-től folyamatosan zajlott.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/>
              <a:t>1918-ig a történelmi Magyarország része.</a:t>
            </a:r>
          </a:p>
          <a:p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91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37310" y="415636"/>
            <a:ext cx="80356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A</a:t>
            </a:r>
            <a:r>
              <a:rPr lang="hu-HU" sz="3600" dirty="0" smtClean="0"/>
              <a:t> </a:t>
            </a:r>
            <a:r>
              <a:rPr lang="hu-HU" sz="3600" dirty="0" smtClean="0">
                <a:solidFill>
                  <a:srgbClr val="C00000"/>
                </a:solidFill>
              </a:rPr>
              <a:t>Felvidéken született </a:t>
            </a:r>
            <a:r>
              <a:rPr lang="hu-HU" sz="3600" dirty="0" smtClean="0"/>
              <a:t>többek közt:</a:t>
            </a:r>
          </a:p>
          <a:p>
            <a:r>
              <a:rPr lang="hu-HU" sz="3600" dirty="0" smtClean="0"/>
              <a:t>Balassi Bálint, Kármán József, </a:t>
            </a:r>
            <a:r>
              <a:rPr lang="hu-HU" sz="3600" dirty="0" smtClean="0">
                <a:solidFill>
                  <a:srgbClr val="C00000"/>
                </a:solidFill>
              </a:rPr>
              <a:t>Jókai Mór</a:t>
            </a:r>
            <a:r>
              <a:rPr lang="hu-HU" sz="3600" dirty="0" smtClean="0"/>
              <a:t>, </a:t>
            </a:r>
          </a:p>
          <a:p>
            <a:r>
              <a:rPr lang="hu-HU" sz="3600" dirty="0" smtClean="0"/>
              <a:t>Tompa Mihály, </a:t>
            </a:r>
            <a:r>
              <a:rPr lang="hu-HU" sz="3600" dirty="0" smtClean="0">
                <a:solidFill>
                  <a:srgbClr val="C00000"/>
                </a:solidFill>
              </a:rPr>
              <a:t>Mikszáth Kálmán</a:t>
            </a:r>
            <a:r>
              <a:rPr lang="hu-HU" sz="3600" dirty="0" smtClean="0"/>
              <a:t>, </a:t>
            </a:r>
          </a:p>
          <a:p>
            <a:r>
              <a:rPr lang="hu-HU" sz="3600" dirty="0" smtClean="0"/>
              <a:t>Madách Imre, Komjáthy Jenő, </a:t>
            </a:r>
          </a:p>
          <a:p>
            <a:r>
              <a:rPr lang="hu-HU" sz="3600" dirty="0" smtClean="0"/>
              <a:t>Reviczky Gyula, Márai Sándor, </a:t>
            </a:r>
          </a:p>
          <a:p>
            <a:r>
              <a:rPr lang="hu-HU" sz="3600" dirty="0" smtClean="0"/>
              <a:t>Szinyei Merse Pál, </a:t>
            </a:r>
          </a:p>
          <a:p>
            <a:r>
              <a:rPr lang="hu-HU" sz="3600" dirty="0" smtClean="0"/>
              <a:t> Csontváry Kosztka Tivadar, </a:t>
            </a:r>
          </a:p>
          <a:p>
            <a:r>
              <a:rPr lang="hu-HU" sz="3600" dirty="0" smtClean="0"/>
              <a:t>Mednyánszky László, Fadrusz János, </a:t>
            </a:r>
          </a:p>
          <a:p>
            <a:r>
              <a:rPr lang="hu-HU" sz="3600" dirty="0" smtClean="0"/>
              <a:t>Lehár Ferenc, Blaha Lujza, </a:t>
            </a:r>
          </a:p>
          <a:p>
            <a:r>
              <a:rPr lang="hu-HU" sz="3600" dirty="0" smtClean="0"/>
              <a:t>Jedlik Ányos, </a:t>
            </a:r>
            <a:r>
              <a:rPr lang="hu-HU" sz="3600" dirty="0" err="1" smtClean="0"/>
              <a:t>Lóczy</a:t>
            </a:r>
            <a:r>
              <a:rPr lang="hu-HU" sz="3600" dirty="0" smtClean="0"/>
              <a:t> Lajos.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460" y="1513795"/>
            <a:ext cx="1363744" cy="214380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013" y="4755760"/>
            <a:ext cx="1864933" cy="172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26472" y="127383"/>
            <a:ext cx="8451273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3200" dirty="0" smtClean="0"/>
              <a:t>Számos </a:t>
            </a:r>
            <a:r>
              <a:rPr lang="hu-HU" sz="3200" b="1" dirty="0" smtClean="0"/>
              <a:t>híres magyar </a:t>
            </a:r>
            <a:r>
              <a:rPr lang="hu-HU" sz="3200" dirty="0" smtClean="0"/>
              <a:t>töltötte a Felvidéken diákéveit, vagy alkotó munkássága kötődik ide: </a:t>
            </a:r>
            <a:r>
              <a:rPr lang="hu-HU" sz="3000" i="1" dirty="0" smtClean="0">
                <a:solidFill>
                  <a:srgbClr val="C00000"/>
                </a:solidFill>
              </a:rPr>
              <a:t>Tinódi Lantos Sebestyén</a:t>
            </a:r>
            <a:r>
              <a:rPr lang="hu-HU" sz="3000" i="1" dirty="0" smtClean="0"/>
              <a:t>, Batsányi János, Krúdy Gyula</a:t>
            </a:r>
            <a:r>
              <a:rPr lang="hu-HU" sz="3100" i="1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hu-HU" sz="3000" dirty="0" smtClean="0"/>
              <a:t>A </a:t>
            </a:r>
            <a:r>
              <a:rPr lang="hu-HU" sz="3000" b="1" dirty="0" smtClean="0"/>
              <a:t>történelmi</a:t>
            </a:r>
            <a:r>
              <a:rPr lang="hu-HU" sz="3000" dirty="0" smtClean="0"/>
              <a:t> Thurzó, Balassa, Wesselényi, </a:t>
            </a:r>
            <a:r>
              <a:rPr lang="hu-HU" sz="3000" dirty="0" smtClean="0">
                <a:solidFill>
                  <a:srgbClr val="C00000"/>
                </a:solidFill>
              </a:rPr>
              <a:t>Thököly</a:t>
            </a:r>
            <a:r>
              <a:rPr lang="hu-HU" sz="3000" dirty="0" smtClean="0"/>
              <a:t>, </a:t>
            </a:r>
            <a:r>
              <a:rPr lang="hu-HU" sz="3000" dirty="0" smtClean="0">
                <a:solidFill>
                  <a:srgbClr val="C00000"/>
                </a:solidFill>
              </a:rPr>
              <a:t>Rákóczi</a:t>
            </a:r>
            <a:r>
              <a:rPr lang="hu-HU" sz="3000" dirty="0" smtClean="0"/>
              <a:t>, Esterházy, Pálffy, Andrássy, Dessewffy </a:t>
            </a:r>
            <a:r>
              <a:rPr lang="hu-HU" sz="3000" b="1" dirty="0" smtClean="0"/>
              <a:t>családok</a:t>
            </a:r>
            <a:r>
              <a:rPr lang="hu-HU" sz="3000" dirty="0" smtClean="0"/>
              <a:t> számos emléke található itt.</a:t>
            </a:r>
            <a:endParaRPr lang="hu-HU" sz="3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2" y="4418558"/>
            <a:ext cx="1260764" cy="225218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766" y="4406611"/>
            <a:ext cx="1677700" cy="226014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270" y="4406611"/>
            <a:ext cx="2393462" cy="22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C8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079"/>
            <a:ext cx="9144000" cy="474166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30403" y="376052"/>
            <a:ext cx="7683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/>
              <a:t>Szlovákia magyar többségű területei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7560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86689" y="360219"/>
            <a:ext cx="785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smtClean="0"/>
              <a:t>Csák Máté kiskirálysága – Mátyusföld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95500" cy="27813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372" y="1305213"/>
            <a:ext cx="7058628" cy="55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402" y="1980181"/>
            <a:ext cx="6105143" cy="48778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369"/>
            <a:ext cx="3532909" cy="688437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532909" y="157977"/>
            <a:ext cx="5611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/>
              <a:t>Károly Róbert </a:t>
            </a:r>
            <a:endParaRPr lang="hu-HU" sz="3200" dirty="0" smtClean="0"/>
          </a:p>
          <a:p>
            <a:pPr algn="ctr"/>
            <a:r>
              <a:rPr lang="hu-HU" sz="3200" dirty="0" smtClean="0"/>
              <a:t>Kassánál győzte </a:t>
            </a:r>
            <a:r>
              <a:rPr lang="hu-HU" sz="3200" dirty="0"/>
              <a:t>le </a:t>
            </a:r>
            <a:r>
              <a:rPr lang="hu-HU" sz="3200" dirty="0" smtClean="0"/>
              <a:t>a </a:t>
            </a:r>
            <a:r>
              <a:rPr lang="hu-HU" sz="3200" dirty="0"/>
              <a:t>kiskirályokat </a:t>
            </a:r>
            <a:endParaRPr lang="hu-HU" sz="3200" dirty="0" smtClean="0"/>
          </a:p>
          <a:p>
            <a:pPr algn="ctr"/>
            <a:r>
              <a:rPr lang="hu-HU" sz="3200" dirty="0" smtClean="0"/>
              <a:t>       1312 </a:t>
            </a:r>
            <a:r>
              <a:rPr lang="hu-HU" sz="3200" dirty="0"/>
              <a:t>– rozgonyi csata</a:t>
            </a:r>
          </a:p>
        </p:txBody>
      </p:sp>
      <p:sp>
        <p:nvSpPr>
          <p:cNvPr id="12" name="Ötágú csillag 11"/>
          <p:cNvSpPr/>
          <p:nvPr/>
        </p:nvSpPr>
        <p:spPr>
          <a:xfrm>
            <a:off x="7167512" y="4128655"/>
            <a:ext cx="397070" cy="401782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50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" y="568036"/>
            <a:ext cx="9070292" cy="613756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858982" y="44816"/>
            <a:ext cx="8589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C00000"/>
                </a:solidFill>
              </a:rPr>
              <a:t>1500-as évek – török fenyegetettség (Drégely, Eger)</a:t>
            </a:r>
          </a:p>
        </p:txBody>
      </p:sp>
      <p:sp>
        <p:nvSpPr>
          <p:cNvPr id="7" name="Ötágú csillag 6"/>
          <p:cNvSpPr/>
          <p:nvPr/>
        </p:nvSpPr>
        <p:spPr>
          <a:xfrm>
            <a:off x="3823855" y="2138405"/>
            <a:ext cx="415636" cy="32057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690" y="2298694"/>
            <a:ext cx="411201" cy="4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40872" y="303612"/>
            <a:ext cx="527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1678-1685: Thököly fejedelemsége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2" y="1130444"/>
            <a:ext cx="9147202" cy="572755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099" y="0"/>
            <a:ext cx="201390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3" y="805543"/>
            <a:ext cx="9130227" cy="605245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889207" y="97657"/>
            <a:ext cx="5379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FF0000"/>
                </a:solidFill>
              </a:rPr>
              <a:t>Trianon – 1920. június 4.</a:t>
            </a:r>
            <a:endParaRPr lang="hu-H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582"/>
            <a:ext cx="8908473" cy="604896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48354" y="332509"/>
            <a:ext cx="7611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/>
              <a:t>A történelmi Magyarország fő egységei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140417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17071" y="193964"/>
            <a:ext cx="8057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 smtClean="0"/>
              <a:t>A visszacsatolt területek  - 1938-1945</a:t>
            </a:r>
            <a:endParaRPr lang="hu-HU" sz="40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954"/>
            <a:ext cx="9144000" cy="483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1093"/>
            <a:ext cx="8991600" cy="503690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820837" y="677884"/>
            <a:ext cx="5349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dirty="0" smtClean="0"/>
              <a:t>A Felvidék ma - Szlovákia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3303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1056594"/>
            <a:ext cx="9182100" cy="526084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90019" y="263237"/>
            <a:ext cx="7334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Hivatalosan – </a:t>
            </a:r>
            <a:r>
              <a:rPr lang="hu-HU" sz="2400" b="1" dirty="0"/>
              <a:t>Szlovák Köztársaság - </a:t>
            </a:r>
            <a:r>
              <a:rPr lang="hu-HU" sz="2400" b="1" dirty="0" err="1"/>
              <a:t>Slovenská</a:t>
            </a:r>
            <a:r>
              <a:rPr lang="hu-HU" sz="2400" b="1" dirty="0"/>
              <a:t> </a:t>
            </a:r>
            <a:r>
              <a:rPr lang="hu-HU" sz="2400" b="1" dirty="0" err="1" smtClean="0"/>
              <a:t>Republika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56219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889"/>
            <a:ext cx="9144000" cy="505968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479207" y="263237"/>
            <a:ext cx="5073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Szlovákia (Felvidék) földrajza</a:t>
            </a:r>
            <a:endParaRPr lang="hu-HU" sz="32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64"/>
            <a:ext cx="2964873" cy="10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6364" y="595745"/>
            <a:ext cx="8268930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400" b="1" dirty="0" smtClean="0"/>
              <a:t>Felvidék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dirty="0" smtClean="0"/>
              <a:t>Kezdetben Észak-Magyarország </a:t>
            </a:r>
          </a:p>
          <a:p>
            <a:pPr>
              <a:spcBef>
                <a:spcPts val="1200"/>
              </a:spcBef>
            </a:pPr>
            <a:r>
              <a:rPr lang="hu-HU" sz="3200" dirty="0" smtClean="0"/>
              <a:t>    szlávok lakta része, a „Tótság”.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dirty="0" smtClean="0"/>
              <a:t>Később Magyarország északi, hegyvidéki része.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dirty="0" smtClean="0"/>
              <a:t>1918 után a Csehszlovákiához csatolt északi </a:t>
            </a:r>
          </a:p>
          <a:p>
            <a:pPr>
              <a:spcBef>
                <a:spcPts val="1200"/>
              </a:spcBef>
            </a:pPr>
            <a:r>
              <a:rPr lang="hu-HU" sz="3200" dirty="0"/>
              <a:t> </a:t>
            </a:r>
            <a:r>
              <a:rPr lang="hu-HU" sz="3200" dirty="0" smtClean="0"/>
              <a:t>   magyar területek elnevezése.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dirty="0" smtClean="0"/>
              <a:t>Ma Szlovákia területe.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dirty="0" smtClean="0"/>
              <a:t>21 magyar vármegye alkotta területét. 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4110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2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71409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127"/>
            <a:ext cx="9136880" cy="60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5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63107"/>
          <a:stretch/>
        </p:blipFill>
        <p:spPr>
          <a:xfrm>
            <a:off x="5165565" y="1026073"/>
            <a:ext cx="3978435" cy="421094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r="37972"/>
          <a:stretch/>
        </p:blipFill>
        <p:spPr>
          <a:xfrm>
            <a:off x="0" y="3560618"/>
            <a:ext cx="5235926" cy="32973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35926" cy="35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6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617"/>
            <a:ext cx="9124099" cy="619298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15636" y="110836"/>
            <a:ext cx="3284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1920 - TRIANON</a:t>
            </a:r>
            <a:endParaRPr lang="hu-H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404"/>
            <a:ext cx="9166430" cy="69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" y="2272145"/>
            <a:ext cx="9126080" cy="458585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18324" y="512618"/>
            <a:ext cx="7325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1918-tól Csehszlovákia tagállama.</a:t>
            </a:r>
          </a:p>
          <a:p>
            <a:pPr algn="ctr"/>
            <a:r>
              <a:rPr lang="hu-HU" sz="3600" dirty="0" smtClean="0"/>
              <a:t>1993-tól önálló állam Szlovákia néven.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425354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</TotalTime>
  <Words>238</Words>
  <Application>Microsoft Office PowerPoint</Application>
  <PresentationFormat>Diavetítés a képernyőre (4:3 oldalarány)</PresentationFormat>
  <Paragraphs>48</Paragraphs>
  <Slides>24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Miklós</dc:creator>
  <cp:lastModifiedBy>Miklós</cp:lastModifiedBy>
  <cp:revision>48</cp:revision>
  <dcterms:created xsi:type="dcterms:W3CDTF">2017-03-25T14:27:14Z</dcterms:created>
  <dcterms:modified xsi:type="dcterms:W3CDTF">2017-04-24T16:32:48Z</dcterms:modified>
</cp:coreProperties>
</file>