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6" r:id="rId2"/>
    <p:sldId id="273" r:id="rId3"/>
    <p:sldId id="274" r:id="rId4"/>
    <p:sldId id="275" r:id="rId5"/>
    <p:sldId id="258" r:id="rId6"/>
    <p:sldId id="257" r:id="rId7"/>
    <p:sldId id="266" r:id="rId8"/>
    <p:sldId id="278" r:id="rId9"/>
    <p:sldId id="272" r:id="rId10"/>
    <p:sldId id="269" r:id="rId11"/>
    <p:sldId id="277" r:id="rId12"/>
    <p:sldId id="260" r:id="rId13"/>
    <p:sldId id="270" r:id="rId14"/>
    <p:sldId id="271" r:id="rId15"/>
    <p:sldId id="280" r:id="rId16"/>
    <p:sldId id="261" r:id="rId17"/>
    <p:sldId id="296" r:id="rId18"/>
    <p:sldId id="297" r:id="rId19"/>
    <p:sldId id="262" r:id="rId20"/>
    <p:sldId id="325" r:id="rId21"/>
    <p:sldId id="327" r:id="rId22"/>
    <p:sldId id="326" r:id="rId23"/>
    <p:sldId id="281" r:id="rId24"/>
    <p:sldId id="298" r:id="rId25"/>
    <p:sldId id="300" r:id="rId26"/>
    <p:sldId id="301" r:id="rId27"/>
    <p:sldId id="303" r:id="rId28"/>
    <p:sldId id="302" r:id="rId29"/>
    <p:sldId id="304" r:id="rId30"/>
    <p:sldId id="283" r:id="rId31"/>
    <p:sldId id="284" r:id="rId32"/>
    <p:sldId id="305" r:id="rId33"/>
    <p:sldId id="285" r:id="rId34"/>
    <p:sldId id="309" r:id="rId35"/>
    <p:sldId id="310" r:id="rId36"/>
    <p:sldId id="311" r:id="rId37"/>
    <p:sldId id="328" r:id="rId38"/>
    <p:sldId id="286" r:id="rId39"/>
    <p:sldId id="287" r:id="rId40"/>
    <p:sldId id="306" r:id="rId41"/>
    <p:sldId id="307" r:id="rId42"/>
    <p:sldId id="308" r:id="rId43"/>
    <p:sldId id="294" r:id="rId44"/>
    <p:sldId id="288" r:id="rId45"/>
    <p:sldId id="329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20" r:id="rId54"/>
    <p:sldId id="319" r:id="rId55"/>
    <p:sldId id="321" r:id="rId56"/>
    <p:sldId id="290" r:id="rId57"/>
    <p:sldId id="291" r:id="rId58"/>
    <p:sldId id="292" r:id="rId59"/>
    <p:sldId id="323" r:id="rId60"/>
    <p:sldId id="324" r:id="rId61"/>
    <p:sldId id="322" r:id="rId62"/>
    <p:sldId id="279" r:id="rId63"/>
    <p:sldId id="293" r:id="rId64"/>
    <p:sldId id="330" r:id="rId6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1F0F"/>
    <a:srgbClr val="FAEDDC"/>
    <a:srgbClr val="1869AA"/>
    <a:srgbClr val="B7B79D"/>
    <a:srgbClr val="000000"/>
    <a:srgbClr val="A9B4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11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0980B-ED5D-4795-8E2D-AF544E26D0A3}" type="datetimeFigureOut">
              <a:rPr lang="hu-HU" smtClean="0"/>
              <a:t>2017. 04. 26.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2960B-FED3-4D46-BA30-503BAF1DF02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546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2960B-FED3-4D46-BA30-503BAF1DF027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0214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5602-8F53-4373-9A4C-20FB44E4494C}" type="datetimeFigureOut">
              <a:rPr lang="hu-HU" smtClean="0"/>
              <a:t>2017. 04. 26.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2148-3418-48D9-A0D9-536634BD4D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7943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5602-8F53-4373-9A4C-20FB44E4494C}" type="datetimeFigureOut">
              <a:rPr lang="hu-HU" smtClean="0"/>
              <a:t>2017. 04. 26.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2148-3418-48D9-A0D9-536634BD4D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807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5602-8F53-4373-9A4C-20FB44E4494C}" type="datetimeFigureOut">
              <a:rPr lang="hu-HU" smtClean="0"/>
              <a:t>2017. 04. 26.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2148-3418-48D9-A0D9-536634BD4D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5803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5602-8F53-4373-9A4C-20FB44E4494C}" type="datetimeFigureOut">
              <a:rPr lang="hu-HU" smtClean="0"/>
              <a:t>2017. 04. 26.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2148-3418-48D9-A0D9-536634BD4D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6424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5602-8F53-4373-9A4C-20FB44E4494C}" type="datetimeFigureOut">
              <a:rPr lang="hu-HU" smtClean="0"/>
              <a:t>2017. 04. 26.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2148-3418-48D9-A0D9-536634BD4D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3434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5602-8F53-4373-9A4C-20FB44E4494C}" type="datetimeFigureOut">
              <a:rPr lang="hu-HU" smtClean="0"/>
              <a:t>2017. 04. 26.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2148-3418-48D9-A0D9-536634BD4D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225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5602-8F53-4373-9A4C-20FB44E4494C}" type="datetimeFigureOut">
              <a:rPr lang="hu-HU" smtClean="0"/>
              <a:t>2017. 04. 26.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2148-3418-48D9-A0D9-536634BD4D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1818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5602-8F53-4373-9A4C-20FB44E4494C}" type="datetimeFigureOut">
              <a:rPr lang="hu-HU" smtClean="0"/>
              <a:t>2017. 04. 26.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2148-3418-48D9-A0D9-536634BD4D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2269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5602-8F53-4373-9A4C-20FB44E4494C}" type="datetimeFigureOut">
              <a:rPr lang="hu-HU" smtClean="0"/>
              <a:t>2017. 04. 26.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2148-3418-48D9-A0D9-536634BD4D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8478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5602-8F53-4373-9A4C-20FB44E4494C}" type="datetimeFigureOut">
              <a:rPr lang="hu-HU" smtClean="0"/>
              <a:t>2017. 04. 26.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2148-3418-48D9-A0D9-536634BD4D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476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5602-8F53-4373-9A4C-20FB44E4494C}" type="datetimeFigureOut">
              <a:rPr lang="hu-HU" smtClean="0"/>
              <a:t>2017. 04. 26.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2148-3418-48D9-A0D9-536634BD4D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1472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65602-8F53-4373-9A4C-20FB44E4494C}" type="datetimeFigureOut">
              <a:rPr lang="hu-HU" smtClean="0"/>
              <a:t>2017. 04. 26.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E2148-3418-48D9-A0D9-536634BD4D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944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52" y="1425287"/>
            <a:ext cx="3399559" cy="3922568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199205" y="0"/>
            <a:ext cx="656705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10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Erdély</a:t>
            </a:r>
            <a:endParaRPr lang="hu-HU" sz="10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347855"/>
            <a:ext cx="9144001" cy="151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54968" cy="6858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634836" y="3198167"/>
            <a:ext cx="1727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FF0000"/>
                </a:solidFill>
              </a:rPr>
              <a:t>Nagyvárad</a:t>
            </a:r>
            <a:endParaRPr lang="hu-HU" sz="2800" dirty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199140" y="5028083"/>
            <a:ext cx="871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FF0000"/>
                </a:solidFill>
              </a:rPr>
              <a:t>Arad</a:t>
            </a:r>
            <a:endParaRPr lang="hu-HU" sz="2800" dirty="0">
              <a:solidFill>
                <a:srgbClr val="FF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057497" y="5028083"/>
            <a:ext cx="910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FF0000"/>
                </a:solidFill>
              </a:rPr>
              <a:t>Déva</a:t>
            </a:r>
            <a:endParaRPr lang="hu-HU" sz="2800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511545" y="6165272"/>
            <a:ext cx="2064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FF0000"/>
                </a:solidFill>
              </a:rPr>
              <a:t>Vajdahunyad</a:t>
            </a:r>
            <a:endParaRPr lang="hu-HU" sz="2800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740727" y="4385289"/>
            <a:ext cx="997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FF0000"/>
                </a:solidFill>
              </a:rPr>
              <a:t>T</a:t>
            </a:r>
            <a:r>
              <a:rPr lang="hu-HU" sz="2800" dirty="0" smtClean="0">
                <a:solidFill>
                  <a:srgbClr val="FF0000"/>
                </a:solidFill>
              </a:rPr>
              <a:t>orda</a:t>
            </a:r>
            <a:endParaRPr lang="hu-HU" sz="2800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803725" y="3208721"/>
            <a:ext cx="1545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FF0000"/>
                </a:solidFill>
              </a:rPr>
              <a:t>Kolozsvár</a:t>
            </a:r>
            <a:endParaRPr lang="hu-HU" sz="2800" dirty="0">
              <a:solidFill>
                <a:srgbClr val="FF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157603" y="1332197"/>
            <a:ext cx="1799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FF0000"/>
                </a:solidFill>
              </a:rPr>
              <a:t>Nagykároly</a:t>
            </a:r>
            <a:endParaRPr lang="hu-H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21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73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7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89" y="104775"/>
            <a:ext cx="8096250" cy="6753225"/>
          </a:xfrm>
          <a:prstGeom prst="rect">
            <a:avLst/>
          </a:prstGeom>
        </p:spPr>
      </p:pic>
      <p:sp>
        <p:nvSpPr>
          <p:cNvPr id="3" name="Ötágú csillag 2"/>
          <p:cNvSpPr/>
          <p:nvPr/>
        </p:nvSpPr>
        <p:spPr>
          <a:xfrm>
            <a:off x="3158837" y="893617"/>
            <a:ext cx="176645" cy="19742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Ötágú csillag 3"/>
          <p:cNvSpPr/>
          <p:nvPr/>
        </p:nvSpPr>
        <p:spPr>
          <a:xfrm>
            <a:off x="1828800" y="3584864"/>
            <a:ext cx="238991" cy="16625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Ötágú csillag 4"/>
          <p:cNvSpPr/>
          <p:nvPr/>
        </p:nvSpPr>
        <p:spPr>
          <a:xfrm>
            <a:off x="3990110" y="4104409"/>
            <a:ext cx="218209" cy="16625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014" y="2265218"/>
            <a:ext cx="302254" cy="23899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876" y="2057936"/>
            <a:ext cx="262151" cy="2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3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7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5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6465"/>
            <a:ext cx="9192983" cy="697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0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07758" y="0"/>
            <a:ext cx="32758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Nyelvlecke</a:t>
            </a:r>
            <a:endParaRPr lang="hu-H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768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1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6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ctrs.network.hu/clubpicture/1/4/6/9/_/hazank_terkepe_1469863_7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76" y="651164"/>
            <a:ext cx="9129720" cy="620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9486" y="0"/>
            <a:ext cx="7886700" cy="1325563"/>
          </a:xfrm>
        </p:spPr>
        <p:txBody>
          <a:bodyPr>
            <a:normAutofit/>
          </a:bodyPr>
          <a:lstStyle/>
          <a:p>
            <a:r>
              <a:rPr lang="hu-HU" sz="3200" dirty="0" smtClean="0">
                <a:solidFill>
                  <a:srgbClr val="FF0000"/>
                </a:solidFill>
              </a:rPr>
              <a:t>1920-ban szétesett a történelmi Magyarország</a:t>
            </a:r>
            <a:endParaRPr lang="hu-H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2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1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2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4094"/>
            <a:ext cx="9144000" cy="58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0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58145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144" y="3713017"/>
            <a:ext cx="4585855" cy="310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8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4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261503" cy="282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1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0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5624945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345" y="0"/>
            <a:ext cx="5652655" cy="423949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944" y="4218708"/>
            <a:ext cx="3519056" cy="263929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599" y="4239491"/>
            <a:ext cx="3491345" cy="2618509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583944" y="109835"/>
            <a:ext cx="1549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hu-HU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Arad</a:t>
            </a:r>
          </a:p>
        </p:txBody>
      </p:sp>
    </p:spTree>
    <p:extLst>
      <p:ext uri="{BB962C8B-B14F-4D97-AF65-F5344CB8AC3E}">
        <p14:creationId xmlns:p14="http://schemas.microsoft.com/office/powerpoint/2010/main" val="299459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.blog.hu/me/media20/image/trianon_1920junius_4_1143556_52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77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90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8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76" y="158028"/>
            <a:ext cx="8272895" cy="464936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148" y="4883294"/>
            <a:ext cx="2190750" cy="170497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050576" y="5274116"/>
            <a:ext cx="1763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dirty="0" smtClean="0"/>
              <a:t>1849.</a:t>
            </a:r>
            <a:endParaRPr lang="hu-HU" sz="5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5974772" y="5381838"/>
            <a:ext cx="3014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/>
              <a:t>a</a:t>
            </a:r>
            <a:r>
              <a:rPr lang="hu-HU" sz="4000" dirty="0" smtClean="0"/>
              <a:t>ugusztus 13.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312837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9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593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5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4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9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0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6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2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1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35471" cy="6858000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4911351" y="154862"/>
            <a:ext cx="3921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Vajdahunyad</a:t>
            </a:r>
            <a:endParaRPr lang="hu-H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375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9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9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8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3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3486537" y="5627316"/>
            <a:ext cx="40269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400" dirty="0">
                <a:solidFill>
                  <a:srgbClr val="FF0000"/>
                </a:solidFill>
              </a:rPr>
              <a:t>A tordai sóbánya</a:t>
            </a:r>
          </a:p>
        </p:txBody>
      </p:sp>
    </p:spTree>
    <p:extLst>
      <p:ext uri="{BB962C8B-B14F-4D97-AF65-F5344CB8AC3E}">
        <p14:creationId xmlns:p14="http://schemas.microsoft.com/office/powerpoint/2010/main" val="74698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4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2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487" y="597622"/>
            <a:ext cx="574902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1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6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7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9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4138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757055" y="6082145"/>
            <a:ext cx="5382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A többségi lakosság anyanyelve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00224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8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0" y="193099"/>
            <a:ext cx="4894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48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Kincses Kolozsvár</a:t>
            </a:r>
          </a:p>
        </p:txBody>
      </p:sp>
    </p:spTree>
    <p:extLst>
      <p:ext uri="{BB962C8B-B14F-4D97-AF65-F5344CB8AC3E}">
        <p14:creationId xmlns:p14="http://schemas.microsoft.com/office/powerpoint/2010/main" val="386855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6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3336" y="0"/>
            <a:ext cx="4270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9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2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12216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5225190" y="277298"/>
            <a:ext cx="37334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Érmindszent</a:t>
            </a:r>
          </a:p>
          <a:p>
            <a:pPr algn="ctr"/>
            <a:r>
              <a:rPr lang="hu-H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Ady Endre</a:t>
            </a:r>
            <a:endParaRPr lang="hu-H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6326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3920" cy="5631873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344685" y="5631873"/>
            <a:ext cx="84645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Sződemeter</a:t>
            </a:r>
            <a:r>
              <a:rPr lang="hu-H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 – Kölcsey Ferenc</a:t>
            </a:r>
            <a:endParaRPr lang="hu-H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6045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35879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5113796" y="5934670"/>
            <a:ext cx="3413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Nagykároly</a:t>
            </a:r>
            <a:endParaRPr lang="hu-H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072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</a:rPr>
              <a:t>Erdély</a:t>
            </a:r>
            <a:r>
              <a:rPr lang="hu-HU" dirty="0" smtClean="0"/>
              <a:t>: Mindenkinek mást jelent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486274"/>
          </a:xfrm>
        </p:spPr>
        <p:txBody>
          <a:bodyPr/>
          <a:lstStyle/>
          <a:p>
            <a:r>
              <a:rPr lang="hu-HU" dirty="0" smtClean="0"/>
              <a:t>A történészeknek: a történelmi  Magyarország keleti területét.</a:t>
            </a:r>
          </a:p>
          <a:p>
            <a:r>
              <a:rPr lang="hu-HU" dirty="0" smtClean="0"/>
              <a:t>A mai magyar szóhasználatban az 1920-ban a történelmi Magyarország Romániához csatolt részét. (Nagyobb, mint az ország mai területe!)</a:t>
            </a:r>
          </a:p>
          <a:p>
            <a:r>
              <a:rPr lang="hu-HU" dirty="0" smtClean="0"/>
              <a:t>Földrajzi értelemben a Keleti- és Déli-Kárpátok által körülzárt területet.</a:t>
            </a:r>
          </a:p>
          <a:p>
            <a:r>
              <a:rPr lang="hu-HU" dirty="0" smtClean="0"/>
              <a:t>A románoknak ősi területüket, melyet 1920-ban visszakaptak a világháborúban győztes hatalmaktól.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8741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0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4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9" y="0"/>
            <a:ext cx="9144000" cy="6858702"/>
          </a:xfrm>
          <a:prstGeom prst="rect">
            <a:avLst/>
          </a:prstGeom>
        </p:spPr>
      </p:pic>
      <p:cxnSp>
        <p:nvCxnSpPr>
          <p:cNvPr id="4" name="Egyenes összekötő nyíllal 3"/>
          <p:cNvCxnSpPr/>
          <p:nvPr/>
        </p:nvCxnSpPr>
        <p:spPr>
          <a:xfrm>
            <a:off x="1153391" y="1704109"/>
            <a:ext cx="623454" cy="197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Jobbra nyíl 7"/>
          <p:cNvSpPr/>
          <p:nvPr/>
        </p:nvSpPr>
        <p:spPr>
          <a:xfrm>
            <a:off x="727364" y="1776845"/>
            <a:ext cx="1049481" cy="25977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Jobbra nyíl 9"/>
          <p:cNvSpPr/>
          <p:nvPr/>
        </p:nvSpPr>
        <p:spPr>
          <a:xfrm>
            <a:off x="1849582" y="1901536"/>
            <a:ext cx="45719" cy="1974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84449">
            <a:off x="672449" y="2578154"/>
            <a:ext cx="1461992" cy="29873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33425">
            <a:off x="1142312" y="3660787"/>
            <a:ext cx="1995303" cy="29873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364736">
            <a:off x="3020040" y="3243157"/>
            <a:ext cx="1621289" cy="29873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627539">
            <a:off x="4058125" y="2500027"/>
            <a:ext cx="390237" cy="29873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729822">
            <a:off x="2385820" y="1426734"/>
            <a:ext cx="1949996" cy="29873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453830" y="527347"/>
            <a:ext cx="1066892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2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16" y="0"/>
            <a:ext cx="9155416" cy="68580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434793" y="2110815"/>
            <a:ext cx="62629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Otthon, édes otthon!</a:t>
            </a:r>
            <a:endParaRPr lang="hu-H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522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5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0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09" y="0"/>
            <a:ext cx="8146473" cy="685278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637596" y="0"/>
            <a:ext cx="3993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rgbClr val="FF0000"/>
                </a:solidFill>
              </a:rPr>
              <a:t>A magyarok bejövetele</a:t>
            </a:r>
            <a:endParaRPr lang="hu-H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3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ms.sulinet.hu/get/d/89d974b2-18bf-4be1-8b42-a5b7efb6ae09/1/5/b/Large/15_00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7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07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haroni" panose="02010803020104030203" pitchFamily="2" charset="-79"/>
                <a:cs typeface="Aharoni" panose="02010803020104030203" pitchFamily="2" charset="-79"/>
              </a:rPr>
              <a:t>Erdély elnevezései</a:t>
            </a:r>
            <a:endParaRPr lang="hu-HU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423843"/>
            <a:ext cx="7886700" cy="4351338"/>
          </a:xfrm>
        </p:spPr>
        <p:txBody>
          <a:bodyPr>
            <a:normAutofit/>
          </a:bodyPr>
          <a:lstStyle/>
          <a:p>
            <a:r>
              <a:rPr lang="hu-HU" sz="3600" dirty="0" smtClean="0">
                <a:latin typeface="Berlin Sans FB" panose="020E0602020502020306" pitchFamily="34" charset="0"/>
                <a:cs typeface="Arial" panose="020B0604020202020204" pitchFamily="34" charset="0"/>
              </a:rPr>
              <a:t>Erdőn túli terület</a:t>
            </a:r>
          </a:p>
          <a:p>
            <a:r>
              <a:rPr lang="hu-HU" sz="3600" dirty="0">
                <a:latin typeface="Berlin Sans FB" panose="020E0602020502020306" pitchFamily="34" charset="0"/>
                <a:cs typeface="Arial" panose="020B0604020202020204" pitchFamily="34" charset="0"/>
              </a:rPr>
              <a:t>Erdőelve</a:t>
            </a:r>
          </a:p>
          <a:p>
            <a:r>
              <a:rPr lang="hu-HU" sz="3600" dirty="0" err="1">
                <a:latin typeface="Berlin Sans FB" panose="020E0602020502020306" pitchFamily="34" charset="0"/>
                <a:cs typeface="Arial" panose="020B0604020202020204" pitchFamily="34" charset="0"/>
              </a:rPr>
              <a:t>Transsilvania</a:t>
            </a:r>
            <a:r>
              <a:rPr lang="hu-HU" sz="3600" dirty="0">
                <a:latin typeface="Berlin Sans FB" panose="020E0602020502020306" pitchFamily="34" charset="0"/>
                <a:cs typeface="Arial" panose="020B0604020202020204" pitchFamily="34" charset="0"/>
              </a:rPr>
              <a:t> vagy Transsylvania </a:t>
            </a:r>
          </a:p>
          <a:p>
            <a:r>
              <a:rPr lang="hu-HU" sz="3600" dirty="0">
                <a:latin typeface="Berlin Sans FB" panose="020E0602020502020306" pitchFamily="34" charset="0"/>
                <a:cs typeface="Arial" panose="020B0604020202020204" pitchFamily="34" charset="0"/>
              </a:rPr>
              <a:t>Románul </a:t>
            </a:r>
            <a:r>
              <a:rPr lang="hu-HU" sz="3600" dirty="0" err="1">
                <a:latin typeface="Berlin Sans FB" panose="020E0602020502020306" pitchFamily="34" charset="0"/>
                <a:cs typeface="Arial" panose="020B0604020202020204" pitchFamily="34" charset="0"/>
              </a:rPr>
              <a:t>Transilvania</a:t>
            </a:r>
            <a:r>
              <a:rPr lang="hu-HU" sz="3600" dirty="0">
                <a:latin typeface="Berlin Sans FB" panose="020E0602020502020306" pitchFamily="34" charset="0"/>
                <a:cs typeface="Arial" panose="020B0604020202020204" pitchFamily="34" charset="0"/>
              </a:rPr>
              <a:t> vagy </a:t>
            </a:r>
            <a:r>
              <a:rPr lang="hu-HU" sz="3600" dirty="0" err="1">
                <a:latin typeface="Berlin Sans FB" panose="020E0602020502020306" pitchFamily="34" charset="0"/>
                <a:cs typeface="Arial" panose="020B0604020202020204" pitchFamily="34" charset="0"/>
              </a:rPr>
              <a:t>Ardeal</a:t>
            </a:r>
            <a:endParaRPr lang="hu-HU" sz="3600" dirty="0"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r>
              <a:rPr lang="hu-HU" sz="3600" dirty="0">
                <a:latin typeface="Berlin Sans FB" panose="020E0602020502020306" pitchFamily="34" charset="0"/>
                <a:cs typeface="Arial" panose="020B0604020202020204" pitchFamily="34" charset="0"/>
              </a:rPr>
              <a:t>Németül </a:t>
            </a:r>
            <a:r>
              <a:rPr lang="hu-HU" sz="3600" dirty="0" err="1">
                <a:latin typeface="Berlin Sans FB" panose="020E0602020502020306" pitchFamily="34" charset="0"/>
                <a:cs typeface="Arial" panose="020B0604020202020204" pitchFamily="34" charset="0"/>
              </a:rPr>
              <a:t>Siebenbürgen</a:t>
            </a:r>
            <a:endParaRPr lang="hu-HU" sz="3600" dirty="0"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r>
              <a:rPr lang="hu-HU" sz="3600" dirty="0">
                <a:latin typeface="Berlin Sans FB" panose="020E0602020502020306" pitchFamily="34" charset="0"/>
                <a:cs typeface="Arial" panose="020B0604020202020204" pitchFamily="34" charset="0"/>
              </a:rPr>
              <a:t>Erdélyi szász nyelven </a:t>
            </a:r>
            <a:r>
              <a:rPr lang="hu-HU" sz="3600" dirty="0" err="1">
                <a:latin typeface="Berlin Sans FB" panose="020E0602020502020306" pitchFamily="34" charset="0"/>
                <a:cs typeface="Arial" panose="020B0604020202020204" pitchFamily="34" charset="0"/>
              </a:rPr>
              <a:t>Siweberjen</a:t>
            </a:r>
            <a:endParaRPr lang="hu-HU" sz="3600" dirty="0"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r>
              <a:rPr lang="hu-HU" sz="3600" dirty="0">
                <a:latin typeface="Berlin Sans FB" panose="020E0602020502020306" pitchFamily="34" charset="0"/>
                <a:cs typeface="Arial" panose="020B0604020202020204" pitchFamily="34" charset="0"/>
              </a:rPr>
              <a:t>Törökül </a:t>
            </a:r>
            <a:r>
              <a:rPr lang="hu-HU" sz="3600" dirty="0" err="1">
                <a:latin typeface="Berlin Sans FB" panose="020E0602020502020306" pitchFamily="34" charset="0"/>
                <a:cs typeface="Arial" panose="020B0604020202020204" pitchFamily="34" charset="0"/>
              </a:rPr>
              <a:t>Erdelistan</a:t>
            </a:r>
            <a:endParaRPr lang="hu-HU" sz="36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50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582</TotalTime>
  <Words>127</Words>
  <Application>Microsoft Office PowerPoint</Application>
  <PresentationFormat>Diavetítés a képernyőre (4:3 oldalarány)</PresentationFormat>
  <Paragraphs>37</Paragraphs>
  <Slides>64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64</vt:i4>
      </vt:variant>
    </vt:vector>
  </HeadingPairs>
  <TitlesOfParts>
    <vt:vector size="70" baseType="lpstr">
      <vt:lpstr>Aharoni</vt:lpstr>
      <vt:lpstr>Arial</vt:lpstr>
      <vt:lpstr>Berlin Sans FB</vt:lpstr>
      <vt:lpstr>Calibri</vt:lpstr>
      <vt:lpstr>Calibri Light</vt:lpstr>
      <vt:lpstr>Office-téma</vt:lpstr>
      <vt:lpstr>PowerPoint bemutató</vt:lpstr>
      <vt:lpstr>1920-ban szétesett a történelmi Magyarország</vt:lpstr>
      <vt:lpstr>PowerPoint bemutató</vt:lpstr>
      <vt:lpstr>PowerPoint bemutató</vt:lpstr>
      <vt:lpstr>PowerPoint bemutató</vt:lpstr>
      <vt:lpstr>Erdély: Mindenkinek mást jelent</vt:lpstr>
      <vt:lpstr>PowerPoint bemutató</vt:lpstr>
      <vt:lpstr>PowerPoint bemutató</vt:lpstr>
      <vt:lpstr>Erdély elnevezései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Miklós</dc:creator>
  <cp:lastModifiedBy>Windows-felhasználó</cp:lastModifiedBy>
  <cp:revision>45</cp:revision>
  <dcterms:created xsi:type="dcterms:W3CDTF">2016-04-09T07:30:22Z</dcterms:created>
  <dcterms:modified xsi:type="dcterms:W3CDTF">2017-04-26T14:19:27Z</dcterms:modified>
</cp:coreProperties>
</file>